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3" r:id="rId7"/>
    <p:sldId id="264" r:id="rId8"/>
    <p:sldId id="265" r:id="rId9"/>
    <p:sldId id="266" r:id="rId10"/>
    <p:sldId id="268" r:id="rId11"/>
    <p:sldId id="271" r:id="rId12"/>
    <p:sldId id="267" r:id="rId13"/>
    <p:sldId id="272" r:id="rId14"/>
    <p:sldId id="273" r:id="rId15"/>
    <p:sldId id="274" r:id="rId16"/>
    <p:sldId id="275" r:id="rId17"/>
    <p:sldId id="269" r:id="rId18"/>
    <p:sldId id="27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69" autoAdjust="0"/>
    <p:restoredTop sz="90349" autoAdjust="0"/>
  </p:normalViewPr>
  <p:slideViewPr>
    <p:cSldViewPr snapToGrid="0">
      <p:cViewPr varScale="1">
        <p:scale>
          <a:sx n="103" d="100"/>
          <a:sy n="103" d="100"/>
        </p:scale>
        <p:origin x="138" y="126"/>
      </p:cViewPr>
      <p:guideLst/>
    </p:cSldViewPr>
  </p:slideViewPr>
  <p:outlineViewPr>
    <p:cViewPr>
      <p:scale>
        <a:sx n="33" d="100"/>
        <a:sy n="33" d="100"/>
      </p:scale>
      <p:origin x="0" y="-8472"/>
    </p:cViewPr>
  </p:outlineViewPr>
  <p:notesTextViewPr>
    <p:cViewPr>
      <p:scale>
        <a:sx n="3" d="2"/>
        <a:sy n="3" d="2"/>
      </p:scale>
      <p:origin x="0" y="0"/>
    </p:cViewPr>
  </p:notesTextViewPr>
  <p:sorterViewPr>
    <p:cViewPr>
      <p:scale>
        <a:sx n="100" d="100"/>
        <a:sy n="100" d="100"/>
      </p:scale>
      <p:origin x="0" y="-522"/>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76162-97B9-4952-A2E7-C1063F352EB1}" type="doc">
      <dgm:prSet loTypeId="urn:microsoft.com/office/officeart/2005/8/layout/rings+Icon" loCatId="relationship" qsTypeId="urn:microsoft.com/office/officeart/2005/8/quickstyle/simple5" qsCatId="simple" csTypeId="urn:microsoft.com/office/officeart/2005/8/colors/colorful4" csCatId="colorful" phldr="1"/>
      <dgm:spPr/>
    </dgm:pt>
    <dgm:pt modelId="{6D80671B-4C80-4F70-B1E9-8B106B081F99}">
      <dgm:prSet phldrT="[Text]"/>
      <dgm:spPr>
        <a:gradFill rotWithShape="0">
          <a:gsLst>
            <a:gs pos="97000">
              <a:srgbClr val="00B050"/>
            </a:gs>
            <a:gs pos="100000">
              <a:schemeClr val="accent4">
                <a:alpha val="50000"/>
                <a:hueOff val="0"/>
                <a:satOff val="0"/>
                <a:lumOff val="0"/>
                <a:alphaOff val="0"/>
                <a:tint val="50000"/>
                <a:shade val="100000"/>
                <a:satMod val="350000"/>
              </a:schemeClr>
            </a:gs>
          </a:gsLst>
        </a:gradFill>
      </dgm:spPr>
      <dgm:t>
        <a:bodyPr/>
        <a:lstStyle/>
        <a:p>
          <a:r>
            <a:rPr lang="en-US" dirty="0" smtClean="0">
              <a:latin typeface="Adobe Gothic Std B" panose="020B0800000000000000" pitchFamily="34" charset="-128"/>
              <a:ea typeface="Adobe Gothic Std B" panose="020B0800000000000000" pitchFamily="34" charset="-128"/>
            </a:rPr>
            <a:t>Minnesota State </a:t>
          </a:r>
          <a:endParaRPr lang="en-US" dirty="0">
            <a:latin typeface="Adobe Gothic Std B" panose="020B0800000000000000" pitchFamily="34" charset="-128"/>
            <a:ea typeface="Adobe Gothic Std B" panose="020B0800000000000000" pitchFamily="34" charset="-128"/>
          </a:endParaRPr>
        </a:p>
      </dgm:t>
    </dgm:pt>
    <dgm:pt modelId="{03C75E45-7C91-4542-9567-62EB5F30FB06}" type="parTrans" cxnId="{8F53A51C-EB6E-4346-BCEB-2AC4B8B2E24E}">
      <dgm:prSet/>
      <dgm:spPr/>
      <dgm:t>
        <a:bodyPr/>
        <a:lstStyle/>
        <a:p>
          <a:endParaRPr lang="en-US"/>
        </a:p>
      </dgm:t>
    </dgm:pt>
    <dgm:pt modelId="{045A6999-4B81-4892-85B2-0DF2CD7716CE}" type="sibTrans" cxnId="{8F53A51C-EB6E-4346-BCEB-2AC4B8B2E24E}">
      <dgm:prSet/>
      <dgm:spPr/>
      <dgm:t>
        <a:bodyPr/>
        <a:lstStyle/>
        <a:p>
          <a:endParaRPr lang="en-US"/>
        </a:p>
      </dgm:t>
    </dgm:pt>
    <dgm:pt modelId="{F56DE911-F04F-4376-8C6B-8CC473EB32A0}">
      <dgm:prSet phldrT="[Text]"/>
      <dgm:spPr>
        <a:gradFill rotWithShape="0">
          <a:gsLst>
            <a:gs pos="98000">
              <a:schemeClr val="accent6">
                <a:lumMod val="75000"/>
              </a:schemeClr>
            </a:gs>
            <a:gs pos="100000">
              <a:schemeClr val="accent4">
                <a:alpha val="50000"/>
                <a:hueOff val="-2232385"/>
                <a:satOff val="13449"/>
                <a:lumOff val="1078"/>
                <a:alphaOff val="0"/>
                <a:tint val="50000"/>
                <a:shade val="100000"/>
                <a:satMod val="350000"/>
              </a:schemeClr>
            </a:gs>
          </a:gsLst>
        </a:gradFill>
      </dgm:spPr>
      <dgm:t>
        <a:bodyPr/>
        <a:lstStyle/>
        <a:p>
          <a:r>
            <a:rPr lang="en-US" dirty="0" smtClean="0">
              <a:latin typeface="Adobe Gothic Std B" panose="020B0800000000000000" pitchFamily="34" charset="-128"/>
              <a:ea typeface="Adobe Gothic Std B" panose="020B0800000000000000" pitchFamily="34" charset="-128"/>
            </a:rPr>
            <a:t>Local Perkins Consortia</a:t>
          </a:r>
          <a:endParaRPr lang="en-US" dirty="0">
            <a:latin typeface="Adobe Gothic Std B" panose="020B0800000000000000" pitchFamily="34" charset="-128"/>
            <a:ea typeface="Adobe Gothic Std B" panose="020B0800000000000000" pitchFamily="34" charset="-128"/>
          </a:endParaRPr>
        </a:p>
      </dgm:t>
    </dgm:pt>
    <dgm:pt modelId="{20DE6352-07A6-4B66-83A5-BD5AF00FA946}" type="parTrans" cxnId="{E8B66601-EA23-425B-9126-8871AB53ACCB}">
      <dgm:prSet/>
      <dgm:spPr/>
      <dgm:t>
        <a:bodyPr/>
        <a:lstStyle/>
        <a:p>
          <a:endParaRPr lang="en-US"/>
        </a:p>
      </dgm:t>
    </dgm:pt>
    <dgm:pt modelId="{6A7E1267-B727-4ED5-B212-E8FF28730C02}" type="sibTrans" cxnId="{E8B66601-EA23-425B-9126-8871AB53ACCB}">
      <dgm:prSet/>
      <dgm:spPr/>
      <dgm:t>
        <a:bodyPr/>
        <a:lstStyle/>
        <a:p>
          <a:endParaRPr lang="en-US"/>
        </a:p>
      </dgm:t>
    </dgm:pt>
    <dgm:pt modelId="{A8206560-CDA2-48BE-8051-F6242DC12A0A}">
      <dgm:prSet phldrT="[Text]"/>
      <dgm:spPr>
        <a:gradFill rotWithShape="0">
          <a:gsLst>
            <a:gs pos="39000">
              <a:schemeClr val="accent5">
                <a:lumMod val="75000"/>
              </a:schemeClr>
            </a:gs>
            <a:gs pos="100000">
              <a:schemeClr val="accent4">
                <a:alpha val="50000"/>
                <a:hueOff val="-4464770"/>
                <a:satOff val="26899"/>
                <a:lumOff val="2156"/>
                <a:alphaOff val="0"/>
                <a:tint val="50000"/>
                <a:shade val="100000"/>
                <a:satMod val="350000"/>
              </a:schemeClr>
            </a:gs>
          </a:gsLst>
        </a:gradFill>
      </dgm:spPr>
      <dgm:t>
        <a:bodyPr/>
        <a:lstStyle/>
        <a:p>
          <a:r>
            <a:rPr lang="en-US" dirty="0" smtClean="0">
              <a:latin typeface="Adobe Gothic Std B" panose="020B0800000000000000" pitchFamily="34" charset="-128"/>
              <a:ea typeface="Adobe Gothic Std B" panose="020B0800000000000000" pitchFamily="34" charset="-128"/>
            </a:rPr>
            <a:t>MN Department of Education</a:t>
          </a:r>
          <a:endParaRPr lang="en-US" dirty="0">
            <a:latin typeface="Adobe Gothic Std B" panose="020B0800000000000000" pitchFamily="34" charset="-128"/>
            <a:ea typeface="Adobe Gothic Std B" panose="020B0800000000000000" pitchFamily="34" charset="-128"/>
          </a:endParaRPr>
        </a:p>
      </dgm:t>
    </dgm:pt>
    <dgm:pt modelId="{2293F41E-7C8D-4CB4-AFE1-687DB66BA5DB}" type="parTrans" cxnId="{25373C1D-6974-48CF-8E19-3C7F8E6024C3}">
      <dgm:prSet/>
      <dgm:spPr/>
      <dgm:t>
        <a:bodyPr/>
        <a:lstStyle/>
        <a:p>
          <a:endParaRPr lang="en-US"/>
        </a:p>
      </dgm:t>
    </dgm:pt>
    <dgm:pt modelId="{E1AA43B2-DB57-4449-A9E6-0D95BF0E586A}" type="sibTrans" cxnId="{25373C1D-6974-48CF-8E19-3C7F8E6024C3}">
      <dgm:prSet/>
      <dgm:spPr/>
      <dgm:t>
        <a:bodyPr/>
        <a:lstStyle/>
        <a:p>
          <a:endParaRPr lang="en-US"/>
        </a:p>
      </dgm:t>
    </dgm:pt>
    <dgm:pt modelId="{FC85C985-0247-4F56-AD4A-50034D3A49AB}" type="pres">
      <dgm:prSet presAssocID="{25F76162-97B9-4952-A2E7-C1063F352EB1}" presName="Name0" presStyleCnt="0">
        <dgm:presLayoutVars>
          <dgm:chMax val="7"/>
          <dgm:dir/>
          <dgm:resizeHandles val="exact"/>
        </dgm:presLayoutVars>
      </dgm:prSet>
      <dgm:spPr/>
    </dgm:pt>
    <dgm:pt modelId="{7C18ACDE-DF6E-464C-BC04-80142215825B}" type="pres">
      <dgm:prSet presAssocID="{25F76162-97B9-4952-A2E7-C1063F352EB1}" presName="ellipse1" presStyleLbl="vennNode1" presStyleIdx="0" presStyleCnt="3" custScaleX="109755">
        <dgm:presLayoutVars>
          <dgm:bulletEnabled val="1"/>
        </dgm:presLayoutVars>
      </dgm:prSet>
      <dgm:spPr/>
      <dgm:t>
        <a:bodyPr/>
        <a:lstStyle/>
        <a:p>
          <a:endParaRPr lang="en-US"/>
        </a:p>
      </dgm:t>
    </dgm:pt>
    <dgm:pt modelId="{98BD92B1-2E24-4981-A3D6-5E8CC8014B02}" type="pres">
      <dgm:prSet presAssocID="{25F76162-97B9-4952-A2E7-C1063F352EB1}" presName="ellipse2" presStyleLbl="vennNode1" presStyleIdx="1" presStyleCnt="3" custScaleX="109755">
        <dgm:presLayoutVars>
          <dgm:bulletEnabled val="1"/>
        </dgm:presLayoutVars>
      </dgm:prSet>
      <dgm:spPr/>
      <dgm:t>
        <a:bodyPr/>
        <a:lstStyle/>
        <a:p>
          <a:endParaRPr lang="en-US"/>
        </a:p>
      </dgm:t>
    </dgm:pt>
    <dgm:pt modelId="{1FD32E9F-92F5-423B-909B-0AFA9E2DC220}" type="pres">
      <dgm:prSet presAssocID="{25F76162-97B9-4952-A2E7-C1063F352EB1}" presName="ellipse3" presStyleLbl="vennNode1" presStyleIdx="2" presStyleCnt="3" custScaleX="109755">
        <dgm:presLayoutVars>
          <dgm:bulletEnabled val="1"/>
        </dgm:presLayoutVars>
      </dgm:prSet>
      <dgm:spPr/>
      <dgm:t>
        <a:bodyPr/>
        <a:lstStyle/>
        <a:p>
          <a:endParaRPr lang="en-US"/>
        </a:p>
      </dgm:t>
    </dgm:pt>
  </dgm:ptLst>
  <dgm:cxnLst>
    <dgm:cxn modelId="{4948D2DA-6D53-44A6-818D-2B470BA6EA1D}" type="presOf" srcId="{25F76162-97B9-4952-A2E7-C1063F352EB1}" destId="{FC85C985-0247-4F56-AD4A-50034D3A49AB}" srcOrd="0" destOrd="0" presId="urn:microsoft.com/office/officeart/2005/8/layout/rings+Icon"/>
    <dgm:cxn modelId="{8F53A51C-EB6E-4346-BCEB-2AC4B8B2E24E}" srcId="{25F76162-97B9-4952-A2E7-C1063F352EB1}" destId="{6D80671B-4C80-4F70-B1E9-8B106B081F99}" srcOrd="0" destOrd="0" parTransId="{03C75E45-7C91-4542-9567-62EB5F30FB06}" sibTransId="{045A6999-4B81-4892-85B2-0DF2CD7716CE}"/>
    <dgm:cxn modelId="{25373C1D-6974-48CF-8E19-3C7F8E6024C3}" srcId="{25F76162-97B9-4952-A2E7-C1063F352EB1}" destId="{A8206560-CDA2-48BE-8051-F6242DC12A0A}" srcOrd="2" destOrd="0" parTransId="{2293F41E-7C8D-4CB4-AFE1-687DB66BA5DB}" sibTransId="{E1AA43B2-DB57-4449-A9E6-0D95BF0E586A}"/>
    <dgm:cxn modelId="{E8B66601-EA23-425B-9126-8871AB53ACCB}" srcId="{25F76162-97B9-4952-A2E7-C1063F352EB1}" destId="{F56DE911-F04F-4376-8C6B-8CC473EB32A0}" srcOrd="1" destOrd="0" parTransId="{20DE6352-07A6-4B66-83A5-BD5AF00FA946}" sibTransId="{6A7E1267-B727-4ED5-B212-E8FF28730C02}"/>
    <dgm:cxn modelId="{1E1C6E34-5073-42F0-9287-0A896A19EF22}" type="presOf" srcId="{6D80671B-4C80-4F70-B1E9-8B106B081F99}" destId="{7C18ACDE-DF6E-464C-BC04-80142215825B}" srcOrd="0" destOrd="0" presId="urn:microsoft.com/office/officeart/2005/8/layout/rings+Icon"/>
    <dgm:cxn modelId="{0B811747-71CF-45B4-86F1-9B914691DCEE}" type="presOf" srcId="{F56DE911-F04F-4376-8C6B-8CC473EB32A0}" destId="{98BD92B1-2E24-4981-A3D6-5E8CC8014B02}" srcOrd="0" destOrd="0" presId="urn:microsoft.com/office/officeart/2005/8/layout/rings+Icon"/>
    <dgm:cxn modelId="{0196B908-12FF-4357-A16D-C04F90B88FAD}" type="presOf" srcId="{A8206560-CDA2-48BE-8051-F6242DC12A0A}" destId="{1FD32E9F-92F5-423B-909B-0AFA9E2DC220}" srcOrd="0" destOrd="0" presId="urn:microsoft.com/office/officeart/2005/8/layout/rings+Icon"/>
    <dgm:cxn modelId="{727927F8-5E92-4182-9727-024641083CC0}" type="presParOf" srcId="{FC85C985-0247-4F56-AD4A-50034D3A49AB}" destId="{7C18ACDE-DF6E-464C-BC04-80142215825B}" srcOrd="0" destOrd="0" presId="urn:microsoft.com/office/officeart/2005/8/layout/rings+Icon"/>
    <dgm:cxn modelId="{D6301812-BDC9-4B5A-96A2-83BAB54631CE}" type="presParOf" srcId="{FC85C985-0247-4F56-AD4A-50034D3A49AB}" destId="{98BD92B1-2E24-4981-A3D6-5E8CC8014B02}" srcOrd="1" destOrd="0" presId="urn:microsoft.com/office/officeart/2005/8/layout/rings+Icon"/>
    <dgm:cxn modelId="{DC9F7015-8A77-4B56-898F-DAAC154E1985}" type="presParOf" srcId="{FC85C985-0247-4F56-AD4A-50034D3A49AB}" destId="{1FD32E9F-92F5-423B-909B-0AFA9E2DC220}"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26B71-F4F7-430A-876E-D58AA94A7D4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C97A2FE8-6E16-405F-A1D1-86260D91DDA0}">
      <dgm:prSet phldrT="[Text]"/>
      <dgm:spPr/>
      <dgm:t>
        <a:bodyPr/>
        <a:lstStyle/>
        <a:p>
          <a:r>
            <a:rPr lang="en-US" dirty="0" smtClean="0"/>
            <a:t>U.S. DOE</a:t>
          </a:r>
          <a:endParaRPr lang="en-US" dirty="0"/>
        </a:p>
      </dgm:t>
    </dgm:pt>
    <dgm:pt modelId="{909B3F88-BEFC-4FBD-AF2B-97B0C89EE14B}" type="parTrans" cxnId="{67A6CAC6-99C0-4EA7-A36B-99837F9E4A15}">
      <dgm:prSet/>
      <dgm:spPr/>
      <dgm:t>
        <a:bodyPr/>
        <a:lstStyle/>
        <a:p>
          <a:endParaRPr lang="en-US"/>
        </a:p>
      </dgm:t>
    </dgm:pt>
    <dgm:pt modelId="{31509BFF-77F4-495E-81A3-34F4DC94AA8F}" type="sibTrans" cxnId="{67A6CAC6-99C0-4EA7-A36B-99837F9E4A15}">
      <dgm:prSet/>
      <dgm:spPr/>
      <dgm:t>
        <a:bodyPr/>
        <a:lstStyle/>
        <a:p>
          <a:endParaRPr lang="en-US"/>
        </a:p>
      </dgm:t>
    </dgm:pt>
    <dgm:pt modelId="{F0C60CFD-7207-452F-9943-B72B85348716}">
      <dgm:prSet phldrT="[Text]"/>
      <dgm:spPr/>
      <dgm:t>
        <a:bodyPr/>
        <a:lstStyle/>
        <a:p>
          <a:r>
            <a:rPr lang="en-US" dirty="0" smtClean="0"/>
            <a:t>MN STATE</a:t>
          </a:r>
          <a:endParaRPr lang="en-US" dirty="0"/>
        </a:p>
      </dgm:t>
    </dgm:pt>
    <dgm:pt modelId="{2C964B90-93D1-4F9A-AAD9-783C24F859B6}" type="parTrans" cxnId="{7EE44CDC-A212-4AEA-9203-EF8027F52D49}">
      <dgm:prSet/>
      <dgm:spPr/>
      <dgm:t>
        <a:bodyPr/>
        <a:lstStyle/>
        <a:p>
          <a:endParaRPr lang="en-US"/>
        </a:p>
      </dgm:t>
    </dgm:pt>
    <dgm:pt modelId="{531C9755-5915-4236-84A6-CBC265B12430}" type="sibTrans" cxnId="{7EE44CDC-A212-4AEA-9203-EF8027F52D49}">
      <dgm:prSet/>
      <dgm:spPr/>
      <dgm:t>
        <a:bodyPr/>
        <a:lstStyle/>
        <a:p>
          <a:endParaRPr lang="en-US"/>
        </a:p>
      </dgm:t>
    </dgm:pt>
    <dgm:pt modelId="{E70A39DA-1C50-4F68-AD18-424B2ED9F216}">
      <dgm:prSet phldrT="[Text]"/>
      <dgm:spPr/>
      <dgm:t>
        <a:bodyPr/>
        <a:lstStyle/>
        <a:p>
          <a:r>
            <a:rPr lang="en-US" dirty="0" smtClean="0"/>
            <a:t>LOCAL</a:t>
          </a:r>
          <a:endParaRPr lang="en-US" dirty="0"/>
        </a:p>
      </dgm:t>
    </dgm:pt>
    <dgm:pt modelId="{F4E4605F-FF8B-4F2F-B50A-899175FC0131}" type="parTrans" cxnId="{A547DA7C-30A5-430B-8BD5-674729DB3CF0}">
      <dgm:prSet/>
      <dgm:spPr/>
      <dgm:t>
        <a:bodyPr/>
        <a:lstStyle/>
        <a:p>
          <a:endParaRPr lang="en-US"/>
        </a:p>
      </dgm:t>
    </dgm:pt>
    <dgm:pt modelId="{D55D2F60-49FF-4B05-8ABC-9BBCF0D64FE8}" type="sibTrans" cxnId="{A547DA7C-30A5-430B-8BD5-674729DB3CF0}">
      <dgm:prSet/>
      <dgm:spPr/>
      <dgm:t>
        <a:bodyPr/>
        <a:lstStyle/>
        <a:p>
          <a:endParaRPr lang="en-US"/>
        </a:p>
      </dgm:t>
    </dgm:pt>
    <dgm:pt modelId="{6A9D28FC-09E8-4B1E-A60E-D36AEC185F52}" type="pres">
      <dgm:prSet presAssocID="{1D226B71-F4F7-430A-876E-D58AA94A7D40}" presName="Name0" presStyleCnt="0">
        <dgm:presLayoutVars>
          <dgm:chMax val="7"/>
          <dgm:chPref val="7"/>
          <dgm:dir/>
          <dgm:animLvl val="lvl"/>
        </dgm:presLayoutVars>
      </dgm:prSet>
      <dgm:spPr/>
      <dgm:t>
        <a:bodyPr/>
        <a:lstStyle/>
        <a:p>
          <a:endParaRPr lang="en-US"/>
        </a:p>
      </dgm:t>
    </dgm:pt>
    <dgm:pt modelId="{53FE81D0-9341-4A6A-8C40-E9BE4780227D}" type="pres">
      <dgm:prSet presAssocID="{C97A2FE8-6E16-405F-A1D1-86260D91DDA0}" presName="Accent1" presStyleCnt="0"/>
      <dgm:spPr/>
    </dgm:pt>
    <dgm:pt modelId="{57F884AA-9DA3-4D36-B99F-BD8F2F5CCAA1}" type="pres">
      <dgm:prSet presAssocID="{C97A2FE8-6E16-405F-A1D1-86260D91DDA0}" presName="Accent" presStyleLbl="node1" presStyleIdx="0" presStyleCnt="3" custLinFactNeighborX="888" custLinFactNeighborY="-2361"/>
      <dgm:spPr>
        <a:solidFill>
          <a:schemeClr val="accent6">
            <a:lumMod val="75000"/>
          </a:schemeClr>
        </a:solidFill>
        <a:ln>
          <a:solidFill>
            <a:schemeClr val="accent6">
              <a:lumMod val="75000"/>
            </a:schemeClr>
          </a:solidFill>
        </a:ln>
      </dgm:spPr>
    </dgm:pt>
    <dgm:pt modelId="{209A8BAA-B9B9-4DFD-8951-C2FA5A48301E}" type="pres">
      <dgm:prSet presAssocID="{C97A2FE8-6E16-405F-A1D1-86260D91DDA0}" presName="Parent1" presStyleLbl="revTx" presStyleIdx="0" presStyleCnt="3">
        <dgm:presLayoutVars>
          <dgm:chMax val="1"/>
          <dgm:chPref val="1"/>
          <dgm:bulletEnabled val="1"/>
        </dgm:presLayoutVars>
      </dgm:prSet>
      <dgm:spPr/>
      <dgm:t>
        <a:bodyPr/>
        <a:lstStyle/>
        <a:p>
          <a:endParaRPr lang="en-US"/>
        </a:p>
      </dgm:t>
    </dgm:pt>
    <dgm:pt modelId="{0D699534-168E-4BC1-83DB-D1F44854ADDA}" type="pres">
      <dgm:prSet presAssocID="{F0C60CFD-7207-452F-9943-B72B85348716}" presName="Accent2" presStyleCnt="0"/>
      <dgm:spPr/>
    </dgm:pt>
    <dgm:pt modelId="{486C4BCB-68A2-422D-9D57-C7D3E0DAA961}" type="pres">
      <dgm:prSet presAssocID="{F0C60CFD-7207-452F-9943-B72B85348716}" presName="Accent" presStyleLbl="node1" presStyleIdx="1" presStyleCnt="3"/>
      <dgm:spPr>
        <a:solidFill>
          <a:schemeClr val="accent6">
            <a:lumMod val="75000"/>
          </a:schemeClr>
        </a:solidFill>
      </dgm:spPr>
    </dgm:pt>
    <dgm:pt modelId="{790BCAB2-BBA6-4CAD-88B9-54D671FA6761}" type="pres">
      <dgm:prSet presAssocID="{F0C60CFD-7207-452F-9943-B72B85348716}" presName="Parent2" presStyleLbl="revTx" presStyleIdx="1" presStyleCnt="3">
        <dgm:presLayoutVars>
          <dgm:chMax val="1"/>
          <dgm:chPref val="1"/>
          <dgm:bulletEnabled val="1"/>
        </dgm:presLayoutVars>
      </dgm:prSet>
      <dgm:spPr/>
      <dgm:t>
        <a:bodyPr/>
        <a:lstStyle/>
        <a:p>
          <a:endParaRPr lang="en-US"/>
        </a:p>
      </dgm:t>
    </dgm:pt>
    <dgm:pt modelId="{09B36815-80A8-4F9D-AE89-861BCC010812}" type="pres">
      <dgm:prSet presAssocID="{E70A39DA-1C50-4F68-AD18-424B2ED9F216}" presName="Accent3" presStyleCnt="0"/>
      <dgm:spPr/>
    </dgm:pt>
    <dgm:pt modelId="{BFCBAB07-07F1-41FB-878B-90E9F343384A}" type="pres">
      <dgm:prSet presAssocID="{E70A39DA-1C50-4F68-AD18-424B2ED9F216}" presName="Accent" presStyleLbl="node1" presStyleIdx="2" presStyleCnt="3"/>
      <dgm:spPr>
        <a:solidFill>
          <a:schemeClr val="accent6">
            <a:lumMod val="75000"/>
          </a:schemeClr>
        </a:solidFill>
      </dgm:spPr>
    </dgm:pt>
    <dgm:pt modelId="{B249C5B1-AB37-4B74-AFCD-43B2F729C2B9}" type="pres">
      <dgm:prSet presAssocID="{E70A39DA-1C50-4F68-AD18-424B2ED9F216}" presName="Parent3" presStyleLbl="revTx" presStyleIdx="2" presStyleCnt="3">
        <dgm:presLayoutVars>
          <dgm:chMax val="1"/>
          <dgm:chPref val="1"/>
          <dgm:bulletEnabled val="1"/>
        </dgm:presLayoutVars>
      </dgm:prSet>
      <dgm:spPr/>
      <dgm:t>
        <a:bodyPr/>
        <a:lstStyle/>
        <a:p>
          <a:endParaRPr lang="en-US"/>
        </a:p>
      </dgm:t>
    </dgm:pt>
  </dgm:ptLst>
  <dgm:cxnLst>
    <dgm:cxn modelId="{25D7F5D9-33EB-42F2-BF2B-5253604D840C}" type="presOf" srcId="{F0C60CFD-7207-452F-9943-B72B85348716}" destId="{790BCAB2-BBA6-4CAD-88B9-54D671FA6761}" srcOrd="0" destOrd="0" presId="urn:microsoft.com/office/officeart/2009/layout/CircleArrowProcess"/>
    <dgm:cxn modelId="{67A6CAC6-99C0-4EA7-A36B-99837F9E4A15}" srcId="{1D226B71-F4F7-430A-876E-D58AA94A7D40}" destId="{C97A2FE8-6E16-405F-A1D1-86260D91DDA0}" srcOrd="0" destOrd="0" parTransId="{909B3F88-BEFC-4FBD-AF2B-97B0C89EE14B}" sibTransId="{31509BFF-77F4-495E-81A3-34F4DC94AA8F}"/>
    <dgm:cxn modelId="{14FF19AC-A0DA-4879-98CB-BB727F42099D}" type="presOf" srcId="{C97A2FE8-6E16-405F-A1D1-86260D91DDA0}" destId="{209A8BAA-B9B9-4DFD-8951-C2FA5A48301E}" srcOrd="0" destOrd="0" presId="urn:microsoft.com/office/officeart/2009/layout/CircleArrowProcess"/>
    <dgm:cxn modelId="{52BFDEC0-B67D-4D53-911C-7498AD05D3CF}" type="presOf" srcId="{1D226B71-F4F7-430A-876E-D58AA94A7D40}" destId="{6A9D28FC-09E8-4B1E-A60E-D36AEC185F52}" srcOrd="0" destOrd="0" presId="urn:microsoft.com/office/officeart/2009/layout/CircleArrowProcess"/>
    <dgm:cxn modelId="{55E62BB1-3284-42F0-83D7-FCBB38581D2C}" type="presOf" srcId="{E70A39DA-1C50-4F68-AD18-424B2ED9F216}" destId="{B249C5B1-AB37-4B74-AFCD-43B2F729C2B9}" srcOrd="0" destOrd="0" presId="urn:microsoft.com/office/officeart/2009/layout/CircleArrowProcess"/>
    <dgm:cxn modelId="{A547DA7C-30A5-430B-8BD5-674729DB3CF0}" srcId="{1D226B71-F4F7-430A-876E-D58AA94A7D40}" destId="{E70A39DA-1C50-4F68-AD18-424B2ED9F216}" srcOrd="2" destOrd="0" parTransId="{F4E4605F-FF8B-4F2F-B50A-899175FC0131}" sibTransId="{D55D2F60-49FF-4B05-8ABC-9BBCF0D64FE8}"/>
    <dgm:cxn modelId="{7EE44CDC-A212-4AEA-9203-EF8027F52D49}" srcId="{1D226B71-F4F7-430A-876E-D58AA94A7D40}" destId="{F0C60CFD-7207-452F-9943-B72B85348716}" srcOrd="1" destOrd="0" parTransId="{2C964B90-93D1-4F9A-AAD9-783C24F859B6}" sibTransId="{531C9755-5915-4236-84A6-CBC265B12430}"/>
    <dgm:cxn modelId="{FC853A98-4B5F-4C4A-8D4B-B74541FA84FA}" type="presParOf" srcId="{6A9D28FC-09E8-4B1E-A60E-D36AEC185F52}" destId="{53FE81D0-9341-4A6A-8C40-E9BE4780227D}" srcOrd="0" destOrd="0" presId="urn:microsoft.com/office/officeart/2009/layout/CircleArrowProcess"/>
    <dgm:cxn modelId="{482C77F5-9228-4709-AA23-20977FBB8414}" type="presParOf" srcId="{53FE81D0-9341-4A6A-8C40-E9BE4780227D}" destId="{57F884AA-9DA3-4D36-B99F-BD8F2F5CCAA1}" srcOrd="0" destOrd="0" presId="urn:microsoft.com/office/officeart/2009/layout/CircleArrowProcess"/>
    <dgm:cxn modelId="{D387AE33-514A-44AF-9E0E-3117216D8674}" type="presParOf" srcId="{6A9D28FC-09E8-4B1E-A60E-D36AEC185F52}" destId="{209A8BAA-B9B9-4DFD-8951-C2FA5A48301E}" srcOrd="1" destOrd="0" presId="urn:microsoft.com/office/officeart/2009/layout/CircleArrowProcess"/>
    <dgm:cxn modelId="{DAD84F03-04E2-4D51-93BE-AAED4B0C3694}" type="presParOf" srcId="{6A9D28FC-09E8-4B1E-A60E-D36AEC185F52}" destId="{0D699534-168E-4BC1-83DB-D1F44854ADDA}" srcOrd="2" destOrd="0" presId="urn:microsoft.com/office/officeart/2009/layout/CircleArrowProcess"/>
    <dgm:cxn modelId="{6E9BE674-1C75-46B1-9149-B19EAA22E986}" type="presParOf" srcId="{0D699534-168E-4BC1-83DB-D1F44854ADDA}" destId="{486C4BCB-68A2-422D-9D57-C7D3E0DAA961}" srcOrd="0" destOrd="0" presId="urn:microsoft.com/office/officeart/2009/layout/CircleArrowProcess"/>
    <dgm:cxn modelId="{571EF34E-6637-4F17-AC94-77E789580F97}" type="presParOf" srcId="{6A9D28FC-09E8-4B1E-A60E-D36AEC185F52}" destId="{790BCAB2-BBA6-4CAD-88B9-54D671FA6761}" srcOrd="3" destOrd="0" presId="urn:microsoft.com/office/officeart/2009/layout/CircleArrowProcess"/>
    <dgm:cxn modelId="{8B5C1381-C2C8-4EEE-94BC-F8280B80B896}" type="presParOf" srcId="{6A9D28FC-09E8-4B1E-A60E-D36AEC185F52}" destId="{09B36815-80A8-4F9D-AE89-861BCC010812}" srcOrd="4" destOrd="0" presId="urn:microsoft.com/office/officeart/2009/layout/CircleArrowProcess"/>
    <dgm:cxn modelId="{0B6E41F1-74CE-4B76-97BB-9FA5DB4E4B1A}" type="presParOf" srcId="{09B36815-80A8-4F9D-AE89-861BCC010812}" destId="{BFCBAB07-07F1-41FB-878B-90E9F343384A}" srcOrd="0" destOrd="0" presId="urn:microsoft.com/office/officeart/2009/layout/CircleArrowProcess"/>
    <dgm:cxn modelId="{25222580-E84E-4522-82C5-18A0E435FBA1}" type="presParOf" srcId="{6A9D28FC-09E8-4B1E-A60E-D36AEC185F52}" destId="{B249C5B1-AB37-4B74-AFCD-43B2F729C2B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33ED18-203C-4D1D-BD9C-6E2CD28F72E3}" type="doc">
      <dgm:prSet loTypeId="urn:microsoft.com/office/officeart/2005/8/layout/gear1" loCatId="process" qsTypeId="urn:microsoft.com/office/officeart/2005/8/quickstyle/simple1" qsCatId="simple" csTypeId="urn:microsoft.com/office/officeart/2005/8/colors/accent1_2" csCatId="accent1" phldr="1"/>
      <dgm:spPr/>
    </dgm:pt>
    <dgm:pt modelId="{348BCE1C-B0A8-4316-A1CB-B5654E760EFB}">
      <dgm:prSet phldrT="[Text]" custT="1"/>
      <dgm:spPr/>
      <dgm:t>
        <a:bodyPr/>
        <a:lstStyle/>
        <a:p>
          <a:r>
            <a:rPr lang="en-US" sz="1800" dirty="0" smtClean="0"/>
            <a:t>NEEDS ASSESSMENT</a:t>
          </a:r>
          <a:endParaRPr lang="en-US" sz="1800" dirty="0"/>
        </a:p>
      </dgm:t>
    </dgm:pt>
    <dgm:pt modelId="{6902DFD6-327B-451E-B29E-2307385AF530}" type="parTrans" cxnId="{218F6D3C-70A7-44AA-BC85-6A9B034F4056}">
      <dgm:prSet/>
      <dgm:spPr/>
      <dgm:t>
        <a:bodyPr/>
        <a:lstStyle/>
        <a:p>
          <a:endParaRPr lang="en-US"/>
        </a:p>
      </dgm:t>
    </dgm:pt>
    <dgm:pt modelId="{D23BCC8D-E142-4CBD-ACA6-4CAEA4698D6C}" type="sibTrans" cxnId="{218F6D3C-70A7-44AA-BC85-6A9B034F4056}">
      <dgm:prSet/>
      <dgm:spPr/>
      <dgm:t>
        <a:bodyPr/>
        <a:lstStyle/>
        <a:p>
          <a:endParaRPr lang="en-US"/>
        </a:p>
      </dgm:t>
    </dgm:pt>
    <dgm:pt modelId="{048E7CFC-1868-48FF-AE8B-A66F7CC57115}">
      <dgm:prSet phldrT="[Text]" custT="1"/>
      <dgm:spPr>
        <a:solidFill>
          <a:schemeClr val="accent6">
            <a:lumMod val="75000"/>
          </a:schemeClr>
        </a:solidFill>
      </dgm:spPr>
      <dgm:t>
        <a:bodyPr/>
        <a:lstStyle/>
        <a:p>
          <a:r>
            <a:rPr lang="en-US" sz="1200" dirty="0" smtClean="0"/>
            <a:t>CONTINUOUS IMPROVEMENT  </a:t>
          </a:r>
          <a:endParaRPr lang="en-US" sz="1200" dirty="0"/>
        </a:p>
      </dgm:t>
    </dgm:pt>
    <dgm:pt modelId="{75F4C358-67C5-4DAB-B651-18B0795B78BE}" type="parTrans" cxnId="{1545EC83-CD66-4E82-AB97-E056E3B2DD38}">
      <dgm:prSet/>
      <dgm:spPr/>
      <dgm:t>
        <a:bodyPr/>
        <a:lstStyle/>
        <a:p>
          <a:endParaRPr lang="en-US"/>
        </a:p>
      </dgm:t>
    </dgm:pt>
    <dgm:pt modelId="{F7C8BC94-56F0-4C41-9CE3-34780F0F8E75}" type="sibTrans" cxnId="{1545EC83-CD66-4E82-AB97-E056E3B2DD38}">
      <dgm:prSet/>
      <dgm:spPr/>
      <dgm:t>
        <a:bodyPr/>
        <a:lstStyle/>
        <a:p>
          <a:endParaRPr lang="en-US"/>
        </a:p>
      </dgm:t>
    </dgm:pt>
    <dgm:pt modelId="{8E35E9A6-5F80-488F-91A8-0C2EB94717D5}">
      <dgm:prSet phldrT="[Text]" custT="1"/>
      <dgm:spPr>
        <a:solidFill>
          <a:schemeClr val="accent5">
            <a:lumMod val="75000"/>
          </a:schemeClr>
        </a:solidFill>
      </dgm:spPr>
      <dgm:t>
        <a:bodyPr/>
        <a:lstStyle/>
        <a:p>
          <a:r>
            <a:rPr lang="en-US" sz="1400" dirty="0" smtClean="0"/>
            <a:t>INNOVATION</a:t>
          </a:r>
          <a:endParaRPr lang="en-US" sz="1400" dirty="0"/>
        </a:p>
      </dgm:t>
    </dgm:pt>
    <dgm:pt modelId="{EB434722-4E3F-463C-8C1C-55E06575AA36}" type="parTrans" cxnId="{09EEA744-E7FC-4F77-8D4E-D33D94719176}">
      <dgm:prSet/>
      <dgm:spPr/>
      <dgm:t>
        <a:bodyPr/>
        <a:lstStyle/>
        <a:p>
          <a:endParaRPr lang="en-US"/>
        </a:p>
      </dgm:t>
    </dgm:pt>
    <dgm:pt modelId="{5C452C69-2E1C-4422-805A-CC7CB23FCE25}" type="sibTrans" cxnId="{09EEA744-E7FC-4F77-8D4E-D33D94719176}">
      <dgm:prSet/>
      <dgm:spPr/>
      <dgm:t>
        <a:bodyPr/>
        <a:lstStyle/>
        <a:p>
          <a:endParaRPr lang="en-US"/>
        </a:p>
      </dgm:t>
    </dgm:pt>
    <dgm:pt modelId="{2CC9CABD-5CD6-44B9-85E6-5E3727A0D356}" type="pres">
      <dgm:prSet presAssocID="{C133ED18-203C-4D1D-BD9C-6E2CD28F72E3}" presName="composite" presStyleCnt="0">
        <dgm:presLayoutVars>
          <dgm:chMax val="3"/>
          <dgm:animLvl val="lvl"/>
          <dgm:resizeHandles val="exact"/>
        </dgm:presLayoutVars>
      </dgm:prSet>
      <dgm:spPr/>
    </dgm:pt>
    <dgm:pt modelId="{D0647145-EAD9-44A3-A769-070A34755D95}" type="pres">
      <dgm:prSet presAssocID="{348BCE1C-B0A8-4316-A1CB-B5654E760EFB}" presName="gear1" presStyleLbl="node1" presStyleIdx="0" presStyleCnt="3">
        <dgm:presLayoutVars>
          <dgm:chMax val="1"/>
          <dgm:bulletEnabled val="1"/>
        </dgm:presLayoutVars>
      </dgm:prSet>
      <dgm:spPr/>
      <dgm:t>
        <a:bodyPr/>
        <a:lstStyle/>
        <a:p>
          <a:endParaRPr lang="en-US"/>
        </a:p>
      </dgm:t>
    </dgm:pt>
    <dgm:pt modelId="{26A8629E-C5DF-4543-9AE0-36DB5DF0DBE5}" type="pres">
      <dgm:prSet presAssocID="{348BCE1C-B0A8-4316-A1CB-B5654E760EFB}" presName="gear1srcNode" presStyleLbl="node1" presStyleIdx="0" presStyleCnt="3"/>
      <dgm:spPr/>
      <dgm:t>
        <a:bodyPr/>
        <a:lstStyle/>
        <a:p>
          <a:endParaRPr lang="en-US"/>
        </a:p>
      </dgm:t>
    </dgm:pt>
    <dgm:pt modelId="{11E90E05-782B-4E25-AA3C-C713223D4BB4}" type="pres">
      <dgm:prSet presAssocID="{348BCE1C-B0A8-4316-A1CB-B5654E760EFB}" presName="gear1dstNode" presStyleLbl="node1" presStyleIdx="0" presStyleCnt="3"/>
      <dgm:spPr/>
      <dgm:t>
        <a:bodyPr/>
        <a:lstStyle/>
        <a:p>
          <a:endParaRPr lang="en-US"/>
        </a:p>
      </dgm:t>
    </dgm:pt>
    <dgm:pt modelId="{6A085ED2-5E64-4936-B014-6599852653FE}" type="pres">
      <dgm:prSet presAssocID="{048E7CFC-1868-48FF-AE8B-A66F7CC57115}" presName="gear2" presStyleLbl="node1" presStyleIdx="1" presStyleCnt="3" custScaleX="110541" custScaleY="107301">
        <dgm:presLayoutVars>
          <dgm:chMax val="1"/>
          <dgm:bulletEnabled val="1"/>
        </dgm:presLayoutVars>
      </dgm:prSet>
      <dgm:spPr/>
      <dgm:t>
        <a:bodyPr/>
        <a:lstStyle/>
        <a:p>
          <a:endParaRPr lang="en-US"/>
        </a:p>
      </dgm:t>
    </dgm:pt>
    <dgm:pt modelId="{70AB990C-D4F4-4814-ADA4-A8D14993FEF0}" type="pres">
      <dgm:prSet presAssocID="{048E7CFC-1868-48FF-AE8B-A66F7CC57115}" presName="gear2srcNode" presStyleLbl="node1" presStyleIdx="1" presStyleCnt="3"/>
      <dgm:spPr/>
      <dgm:t>
        <a:bodyPr/>
        <a:lstStyle/>
        <a:p>
          <a:endParaRPr lang="en-US"/>
        </a:p>
      </dgm:t>
    </dgm:pt>
    <dgm:pt modelId="{FE827E90-3D9E-422D-B09F-70F14A3301BF}" type="pres">
      <dgm:prSet presAssocID="{048E7CFC-1868-48FF-AE8B-A66F7CC57115}" presName="gear2dstNode" presStyleLbl="node1" presStyleIdx="1" presStyleCnt="3"/>
      <dgm:spPr/>
      <dgm:t>
        <a:bodyPr/>
        <a:lstStyle/>
        <a:p>
          <a:endParaRPr lang="en-US"/>
        </a:p>
      </dgm:t>
    </dgm:pt>
    <dgm:pt modelId="{FA53B029-A6C2-4364-AEF7-C11524CE9260}" type="pres">
      <dgm:prSet presAssocID="{8E35E9A6-5F80-488F-91A8-0C2EB94717D5}" presName="gear3" presStyleLbl="node1" presStyleIdx="2" presStyleCnt="3" custScaleX="112765" custScaleY="106786" custLinFactNeighborX="3481" custLinFactNeighborY="-923"/>
      <dgm:spPr/>
      <dgm:t>
        <a:bodyPr/>
        <a:lstStyle/>
        <a:p>
          <a:endParaRPr lang="en-US"/>
        </a:p>
      </dgm:t>
    </dgm:pt>
    <dgm:pt modelId="{F8968296-0969-4D09-A442-C1D46F209DF8}" type="pres">
      <dgm:prSet presAssocID="{8E35E9A6-5F80-488F-91A8-0C2EB94717D5}" presName="gear3tx" presStyleLbl="node1" presStyleIdx="2" presStyleCnt="3">
        <dgm:presLayoutVars>
          <dgm:chMax val="1"/>
          <dgm:bulletEnabled val="1"/>
        </dgm:presLayoutVars>
      </dgm:prSet>
      <dgm:spPr/>
      <dgm:t>
        <a:bodyPr/>
        <a:lstStyle/>
        <a:p>
          <a:endParaRPr lang="en-US"/>
        </a:p>
      </dgm:t>
    </dgm:pt>
    <dgm:pt modelId="{03C13232-698F-4057-979E-21518A152B15}" type="pres">
      <dgm:prSet presAssocID="{8E35E9A6-5F80-488F-91A8-0C2EB94717D5}" presName="gear3srcNode" presStyleLbl="node1" presStyleIdx="2" presStyleCnt="3"/>
      <dgm:spPr/>
      <dgm:t>
        <a:bodyPr/>
        <a:lstStyle/>
        <a:p>
          <a:endParaRPr lang="en-US"/>
        </a:p>
      </dgm:t>
    </dgm:pt>
    <dgm:pt modelId="{8F2C7FCE-5EFD-4401-ABC6-88A6649FF9B9}" type="pres">
      <dgm:prSet presAssocID="{8E35E9A6-5F80-488F-91A8-0C2EB94717D5}" presName="gear3dstNode" presStyleLbl="node1" presStyleIdx="2" presStyleCnt="3"/>
      <dgm:spPr/>
      <dgm:t>
        <a:bodyPr/>
        <a:lstStyle/>
        <a:p>
          <a:endParaRPr lang="en-US"/>
        </a:p>
      </dgm:t>
    </dgm:pt>
    <dgm:pt modelId="{A9553CCA-2404-46C1-9BB3-501C4EE01678}" type="pres">
      <dgm:prSet presAssocID="{D23BCC8D-E142-4CBD-ACA6-4CAEA4698D6C}" presName="connector1" presStyleLbl="sibTrans2D1" presStyleIdx="0" presStyleCnt="3"/>
      <dgm:spPr/>
      <dgm:t>
        <a:bodyPr/>
        <a:lstStyle/>
        <a:p>
          <a:endParaRPr lang="en-US"/>
        </a:p>
      </dgm:t>
    </dgm:pt>
    <dgm:pt modelId="{EDA7A3D9-F2C4-48A3-A23A-16F510CC8CD2}" type="pres">
      <dgm:prSet presAssocID="{F7C8BC94-56F0-4C41-9CE3-34780F0F8E75}" presName="connector2" presStyleLbl="sibTrans2D1" presStyleIdx="1" presStyleCnt="3"/>
      <dgm:spPr/>
      <dgm:t>
        <a:bodyPr/>
        <a:lstStyle/>
        <a:p>
          <a:endParaRPr lang="en-US"/>
        </a:p>
      </dgm:t>
    </dgm:pt>
    <dgm:pt modelId="{58A50C24-0DBA-43CB-954A-8A02EF8090AF}" type="pres">
      <dgm:prSet presAssocID="{5C452C69-2E1C-4422-805A-CC7CB23FCE25}" presName="connector3" presStyleLbl="sibTrans2D1" presStyleIdx="2" presStyleCnt="3"/>
      <dgm:spPr/>
      <dgm:t>
        <a:bodyPr/>
        <a:lstStyle/>
        <a:p>
          <a:endParaRPr lang="en-US"/>
        </a:p>
      </dgm:t>
    </dgm:pt>
  </dgm:ptLst>
  <dgm:cxnLst>
    <dgm:cxn modelId="{6191FF3E-1C47-42D9-958D-F5F306490588}" type="presOf" srcId="{8E35E9A6-5F80-488F-91A8-0C2EB94717D5}" destId="{03C13232-698F-4057-979E-21518A152B15}" srcOrd="2" destOrd="0" presId="urn:microsoft.com/office/officeart/2005/8/layout/gear1"/>
    <dgm:cxn modelId="{F178FB13-75C2-4A46-BABA-C3D51ED959FF}" type="presOf" srcId="{5C452C69-2E1C-4422-805A-CC7CB23FCE25}" destId="{58A50C24-0DBA-43CB-954A-8A02EF8090AF}" srcOrd="0" destOrd="0" presId="urn:microsoft.com/office/officeart/2005/8/layout/gear1"/>
    <dgm:cxn modelId="{ECE376BD-AC86-4FFB-A143-0A6B0B3E6532}" type="presOf" srcId="{8E35E9A6-5F80-488F-91A8-0C2EB94717D5}" destId="{F8968296-0969-4D09-A442-C1D46F209DF8}" srcOrd="1" destOrd="0" presId="urn:microsoft.com/office/officeart/2005/8/layout/gear1"/>
    <dgm:cxn modelId="{649F7FFB-44D6-4C01-B1A0-9139BD7EE032}" type="presOf" srcId="{C133ED18-203C-4D1D-BD9C-6E2CD28F72E3}" destId="{2CC9CABD-5CD6-44B9-85E6-5E3727A0D356}" srcOrd="0" destOrd="0" presId="urn:microsoft.com/office/officeart/2005/8/layout/gear1"/>
    <dgm:cxn modelId="{46544F01-DCC8-4DD8-B773-FCA518677C56}" type="presOf" srcId="{348BCE1C-B0A8-4316-A1CB-B5654E760EFB}" destId="{D0647145-EAD9-44A3-A769-070A34755D95}" srcOrd="0" destOrd="0" presId="urn:microsoft.com/office/officeart/2005/8/layout/gear1"/>
    <dgm:cxn modelId="{E82779E5-0FF9-44D4-B283-8AFB0B810DFA}" type="presOf" srcId="{348BCE1C-B0A8-4316-A1CB-B5654E760EFB}" destId="{26A8629E-C5DF-4543-9AE0-36DB5DF0DBE5}" srcOrd="1" destOrd="0" presId="urn:microsoft.com/office/officeart/2005/8/layout/gear1"/>
    <dgm:cxn modelId="{7ED9528F-80A7-47B4-857E-56F6B444296D}" type="presOf" srcId="{048E7CFC-1868-48FF-AE8B-A66F7CC57115}" destId="{6A085ED2-5E64-4936-B014-6599852653FE}" srcOrd="0" destOrd="0" presId="urn:microsoft.com/office/officeart/2005/8/layout/gear1"/>
    <dgm:cxn modelId="{09EEA744-E7FC-4F77-8D4E-D33D94719176}" srcId="{C133ED18-203C-4D1D-BD9C-6E2CD28F72E3}" destId="{8E35E9A6-5F80-488F-91A8-0C2EB94717D5}" srcOrd="2" destOrd="0" parTransId="{EB434722-4E3F-463C-8C1C-55E06575AA36}" sibTransId="{5C452C69-2E1C-4422-805A-CC7CB23FCE25}"/>
    <dgm:cxn modelId="{72A53571-CCEA-49AA-850F-741620A8A7EA}" type="presOf" srcId="{048E7CFC-1868-48FF-AE8B-A66F7CC57115}" destId="{70AB990C-D4F4-4814-ADA4-A8D14993FEF0}" srcOrd="1" destOrd="0" presId="urn:microsoft.com/office/officeart/2005/8/layout/gear1"/>
    <dgm:cxn modelId="{218F6D3C-70A7-44AA-BC85-6A9B034F4056}" srcId="{C133ED18-203C-4D1D-BD9C-6E2CD28F72E3}" destId="{348BCE1C-B0A8-4316-A1CB-B5654E760EFB}" srcOrd="0" destOrd="0" parTransId="{6902DFD6-327B-451E-B29E-2307385AF530}" sibTransId="{D23BCC8D-E142-4CBD-ACA6-4CAEA4698D6C}"/>
    <dgm:cxn modelId="{8C4CCEAF-6304-4BFE-806F-41E99E25633D}" type="presOf" srcId="{348BCE1C-B0A8-4316-A1CB-B5654E760EFB}" destId="{11E90E05-782B-4E25-AA3C-C713223D4BB4}" srcOrd="2" destOrd="0" presId="urn:microsoft.com/office/officeart/2005/8/layout/gear1"/>
    <dgm:cxn modelId="{1545EC83-CD66-4E82-AB97-E056E3B2DD38}" srcId="{C133ED18-203C-4D1D-BD9C-6E2CD28F72E3}" destId="{048E7CFC-1868-48FF-AE8B-A66F7CC57115}" srcOrd="1" destOrd="0" parTransId="{75F4C358-67C5-4DAB-B651-18B0795B78BE}" sibTransId="{F7C8BC94-56F0-4C41-9CE3-34780F0F8E75}"/>
    <dgm:cxn modelId="{E09E676F-FBFE-4230-9C9C-7BB9431D0DB1}" type="presOf" srcId="{D23BCC8D-E142-4CBD-ACA6-4CAEA4698D6C}" destId="{A9553CCA-2404-46C1-9BB3-501C4EE01678}" srcOrd="0" destOrd="0" presId="urn:microsoft.com/office/officeart/2005/8/layout/gear1"/>
    <dgm:cxn modelId="{4562395F-CB14-4146-B9ED-465BF240646B}" type="presOf" srcId="{048E7CFC-1868-48FF-AE8B-A66F7CC57115}" destId="{FE827E90-3D9E-422D-B09F-70F14A3301BF}" srcOrd="2" destOrd="0" presId="urn:microsoft.com/office/officeart/2005/8/layout/gear1"/>
    <dgm:cxn modelId="{1D6CB471-75E0-46D2-BA7C-F1A19C38B612}" type="presOf" srcId="{F7C8BC94-56F0-4C41-9CE3-34780F0F8E75}" destId="{EDA7A3D9-F2C4-48A3-A23A-16F510CC8CD2}" srcOrd="0" destOrd="0" presId="urn:microsoft.com/office/officeart/2005/8/layout/gear1"/>
    <dgm:cxn modelId="{F70BE2E7-5607-47B3-8BF0-5576F69EF763}" type="presOf" srcId="{8E35E9A6-5F80-488F-91A8-0C2EB94717D5}" destId="{FA53B029-A6C2-4364-AEF7-C11524CE9260}" srcOrd="0" destOrd="0" presId="urn:microsoft.com/office/officeart/2005/8/layout/gear1"/>
    <dgm:cxn modelId="{443C6F08-330A-439D-B7D5-568A03E7E171}" type="presOf" srcId="{8E35E9A6-5F80-488F-91A8-0C2EB94717D5}" destId="{8F2C7FCE-5EFD-4401-ABC6-88A6649FF9B9}" srcOrd="3" destOrd="0" presId="urn:microsoft.com/office/officeart/2005/8/layout/gear1"/>
    <dgm:cxn modelId="{008567BD-9593-4105-B535-9BF7F49AD680}" type="presParOf" srcId="{2CC9CABD-5CD6-44B9-85E6-5E3727A0D356}" destId="{D0647145-EAD9-44A3-A769-070A34755D95}" srcOrd="0" destOrd="0" presId="urn:microsoft.com/office/officeart/2005/8/layout/gear1"/>
    <dgm:cxn modelId="{FDDD92C8-BA64-4969-AD6F-4D2C32E3FC76}" type="presParOf" srcId="{2CC9CABD-5CD6-44B9-85E6-5E3727A0D356}" destId="{26A8629E-C5DF-4543-9AE0-36DB5DF0DBE5}" srcOrd="1" destOrd="0" presId="urn:microsoft.com/office/officeart/2005/8/layout/gear1"/>
    <dgm:cxn modelId="{61F3B9F3-270D-404A-A134-899678E987B5}" type="presParOf" srcId="{2CC9CABD-5CD6-44B9-85E6-5E3727A0D356}" destId="{11E90E05-782B-4E25-AA3C-C713223D4BB4}" srcOrd="2" destOrd="0" presId="urn:microsoft.com/office/officeart/2005/8/layout/gear1"/>
    <dgm:cxn modelId="{CB2ABAA2-8E5F-4EE0-9384-5712997517A9}" type="presParOf" srcId="{2CC9CABD-5CD6-44B9-85E6-5E3727A0D356}" destId="{6A085ED2-5E64-4936-B014-6599852653FE}" srcOrd="3" destOrd="0" presId="urn:microsoft.com/office/officeart/2005/8/layout/gear1"/>
    <dgm:cxn modelId="{C253E2D5-5301-4AB2-81F4-15072F96CA39}" type="presParOf" srcId="{2CC9CABD-5CD6-44B9-85E6-5E3727A0D356}" destId="{70AB990C-D4F4-4814-ADA4-A8D14993FEF0}" srcOrd="4" destOrd="0" presId="urn:microsoft.com/office/officeart/2005/8/layout/gear1"/>
    <dgm:cxn modelId="{5ABE0B01-C58F-4C0A-B329-7ACB8155848E}" type="presParOf" srcId="{2CC9CABD-5CD6-44B9-85E6-5E3727A0D356}" destId="{FE827E90-3D9E-422D-B09F-70F14A3301BF}" srcOrd="5" destOrd="0" presId="urn:microsoft.com/office/officeart/2005/8/layout/gear1"/>
    <dgm:cxn modelId="{D8413896-2C33-4345-A049-059E91EA6132}" type="presParOf" srcId="{2CC9CABD-5CD6-44B9-85E6-5E3727A0D356}" destId="{FA53B029-A6C2-4364-AEF7-C11524CE9260}" srcOrd="6" destOrd="0" presId="urn:microsoft.com/office/officeart/2005/8/layout/gear1"/>
    <dgm:cxn modelId="{082ADF53-3CD7-4BEF-8BD8-A3FD03726E20}" type="presParOf" srcId="{2CC9CABD-5CD6-44B9-85E6-5E3727A0D356}" destId="{F8968296-0969-4D09-A442-C1D46F209DF8}" srcOrd="7" destOrd="0" presId="urn:microsoft.com/office/officeart/2005/8/layout/gear1"/>
    <dgm:cxn modelId="{9A4E46CF-951C-4D75-8DC0-EDE97A79B2F1}" type="presParOf" srcId="{2CC9CABD-5CD6-44B9-85E6-5E3727A0D356}" destId="{03C13232-698F-4057-979E-21518A152B15}" srcOrd="8" destOrd="0" presId="urn:microsoft.com/office/officeart/2005/8/layout/gear1"/>
    <dgm:cxn modelId="{75A3D614-F5CA-42BA-AAE6-26BD97C08450}" type="presParOf" srcId="{2CC9CABD-5CD6-44B9-85E6-5E3727A0D356}" destId="{8F2C7FCE-5EFD-4401-ABC6-88A6649FF9B9}" srcOrd="9" destOrd="0" presId="urn:microsoft.com/office/officeart/2005/8/layout/gear1"/>
    <dgm:cxn modelId="{F87B6286-06A9-4DD4-BBD5-5C58095B7854}" type="presParOf" srcId="{2CC9CABD-5CD6-44B9-85E6-5E3727A0D356}" destId="{A9553CCA-2404-46C1-9BB3-501C4EE01678}" srcOrd="10" destOrd="0" presId="urn:microsoft.com/office/officeart/2005/8/layout/gear1"/>
    <dgm:cxn modelId="{4EDA001F-E579-46E0-92DC-B50C14998010}" type="presParOf" srcId="{2CC9CABD-5CD6-44B9-85E6-5E3727A0D356}" destId="{EDA7A3D9-F2C4-48A3-A23A-16F510CC8CD2}" srcOrd="11" destOrd="0" presId="urn:microsoft.com/office/officeart/2005/8/layout/gear1"/>
    <dgm:cxn modelId="{AFD0BA16-413F-4E95-8752-FFA761453344}" type="presParOf" srcId="{2CC9CABD-5CD6-44B9-85E6-5E3727A0D356}" destId="{58A50C24-0DBA-43CB-954A-8A02EF8090A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FFC7C-E50A-4676-B20C-37E4C1C276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B69A5BE-5CD2-4EF6-BCAB-F51A944343E4}">
      <dgm:prSet phldrT="[Text]"/>
      <dgm:spPr/>
      <dgm:t>
        <a:bodyPr/>
        <a:lstStyle/>
        <a:p>
          <a:r>
            <a:rPr lang="en-US" dirty="0" smtClean="0"/>
            <a:t>Vision</a:t>
          </a:r>
          <a:endParaRPr lang="en-US" dirty="0"/>
        </a:p>
      </dgm:t>
    </dgm:pt>
    <dgm:pt modelId="{85965D1E-685E-41A8-9CCA-A236EBB9408F}" type="parTrans" cxnId="{23A83C2F-8884-46C4-84F5-38F737793BC8}">
      <dgm:prSet/>
      <dgm:spPr/>
      <dgm:t>
        <a:bodyPr/>
        <a:lstStyle/>
        <a:p>
          <a:endParaRPr lang="en-US"/>
        </a:p>
      </dgm:t>
    </dgm:pt>
    <dgm:pt modelId="{639E8326-287F-49E5-A2A2-4DFA7EB1512F}" type="sibTrans" cxnId="{23A83C2F-8884-46C4-84F5-38F737793BC8}">
      <dgm:prSet/>
      <dgm:spPr/>
      <dgm:t>
        <a:bodyPr/>
        <a:lstStyle/>
        <a:p>
          <a:endParaRPr lang="en-US"/>
        </a:p>
      </dgm:t>
    </dgm:pt>
    <dgm:pt modelId="{0FF16995-33C3-4854-8740-558FE72B4BB8}">
      <dgm:prSet phldrT="[Text]" custT="1"/>
      <dgm:spPr/>
      <dgm:t>
        <a:bodyPr/>
        <a:lstStyle/>
        <a:p>
          <a:r>
            <a:rPr lang="en-US" sz="2000" dirty="0" smtClean="0"/>
            <a:t>Advancing career and technical education empowers every learner to realize a rewarding career</a:t>
          </a:r>
          <a:endParaRPr lang="en-US" sz="2000" dirty="0"/>
        </a:p>
      </dgm:t>
    </dgm:pt>
    <dgm:pt modelId="{2EC3E035-E7D6-4283-A476-1739DC634BE9}" type="parTrans" cxnId="{7F6EBFB7-6515-422D-9B5F-53ECA5808403}">
      <dgm:prSet/>
      <dgm:spPr/>
      <dgm:t>
        <a:bodyPr/>
        <a:lstStyle/>
        <a:p>
          <a:endParaRPr lang="en-US"/>
        </a:p>
      </dgm:t>
    </dgm:pt>
    <dgm:pt modelId="{6713B304-5580-4C96-8D34-4930D34EADBD}" type="sibTrans" cxnId="{7F6EBFB7-6515-422D-9B5F-53ECA5808403}">
      <dgm:prSet/>
      <dgm:spPr/>
      <dgm:t>
        <a:bodyPr/>
        <a:lstStyle/>
        <a:p>
          <a:endParaRPr lang="en-US"/>
        </a:p>
      </dgm:t>
    </dgm:pt>
    <dgm:pt modelId="{CCBE18FA-5721-4929-8038-30C030EF0D7B}">
      <dgm:prSet phldrT="[Text]"/>
      <dgm:spPr/>
      <dgm:t>
        <a:bodyPr/>
        <a:lstStyle/>
        <a:p>
          <a:r>
            <a:rPr lang="en-US" dirty="0" smtClean="0"/>
            <a:t>Mission</a:t>
          </a:r>
          <a:endParaRPr lang="en-US" dirty="0"/>
        </a:p>
      </dgm:t>
    </dgm:pt>
    <dgm:pt modelId="{B5C4AA72-FD5F-4F4D-BD04-72C994C709A0}" type="parTrans" cxnId="{10589DC9-E7FB-42A2-8B74-EA5204519577}">
      <dgm:prSet/>
      <dgm:spPr/>
      <dgm:t>
        <a:bodyPr/>
        <a:lstStyle/>
        <a:p>
          <a:endParaRPr lang="en-US"/>
        </a:p>
      </dgm:t>
    </dgm:pt>
    <dgm:pt modelId="{DCC2842E-0ABC-49E7-B2A1-810AB6C6CB57}" type="sibTrans" cxnId="{10589DC9-E7FB-42A2-8B74-EA5204519577}">
      <dgm:prSet/>
      <dgm:spPr/>
      <dgm:t>
        <a:bodyPr/>
        <a:lstStyle/>
        <a:p>
          <a:endParaRPr lang="en-US"/>
        </a:p>
      </dgm:t>
    </dgm:pt>
    <dgm:pt modelId="{9E5907D4-8261-4F9C-AC87-CC62E2CD067F}">
      <dgm:prSet phldrT="[Text]" custT="1"/>
      <dgm:spPr/>
      <dgm:t>
        <a:bodyPr/>
        <a:lstStyle/>
        <a:p>
          <a:r>
            <a:rPr lang="en-US" sz="2000" dirty="0" smtClean="0"/>
            <a:t>Quality career and technical education ensures every learner has equitable access to career-connected learning through a network of knowledgeable partners</a:t>
          </a:r>
          <a:r>
            <a:rPr lang="en-US" sz="1600" dirty="0" smtClean="0"/>
            <a:t>		</a:t>
          </a:r>
          <a:endParaRPr lang="en-US" sz="1600" dirty="0"/>
        </a:p>
      </dgm:t>
    </dgm:pt>
    <dgm:pt modelId="{5C246EB1-381F-409B-AE06-4A9D6070516C}" type="parTrans" cxnId="{5BC181A3-66FA-4D05-9441-B4DDB87B1157}">
      <dgm:prSet/>
      <dgm:spPr/>
      <dgm:t>
        <a:bodyPr/>
        <a:lstStyle/>
        <a:p>
          <a:endParaRPr lang="en-US"/>
        </a:p>
      </dgm:t>
    </dgm:pt>
    <dgm:pt modelId="{A643FCA9-86D5-475B-B68F-B5D86758205E}" type="sibTrans" cxnId="{5BC181A3-66FA-4D05-9441-B4DDB87B1157}">
      <dgm:prSet/>
      <dgm:spPr/>
      <dgm:t>
        <a:bodyPr/>
        <a:lstStyle/>
        <a:p>
          <a:endParaRPr lang="en-US"/>
        </a:p>
      </dgm:t>
    </dgm:pt>
    <dgm:pt modelId="{BC452840-A7F7-464C-9B63-5EE99618B37C}">
      <dgm:prSet/>
      <dgm:spPr/>
      <dgm:t>
        <a:bodyPr/>
        <a:lstStyle/>
        <a:p>
          <a:r>
            <a:rPr lang="en-US" dirty="0" smtClean="0"/>
            <a:t>Principles: </a:t>
          </a:r>
        </a:p>
        <a:p>
          <a:r>
            <a:rPr lang="en-US" dirty="0" smtClean="0"/>
            <a:t>We are committed to ensuring</a:t>
          </a:r>
          <a:endParaRPr lang="en-US" dirty="0"/>
        </a:p>
      </dgm:t>
    </dgm:pt>
    <dgm:pt modelId="{E29A3D3A-EFCF-4A55-BECC-EC4821F13B8C}" type="parTrans" cxnId="{759F919F-0A03-48B9-8F3F-8164ADBDD0A2}">
      <dgm:prSet/>
      <dgm:spPr/>
      <dgm:t>
        <a:bodyPr/>
        <a:lstStyle/>
        <a:p>
          <a:endParaRPr lang="en-US"/>
        </a:p>
      </dgm:t>
    </dgm:pt>
    <dgm:pt modelId="{87FC8D65-E7CE-4774-8A23-380BDAF95E3B}" type="sibTrans" cxnId="{759F919F-0A03-48B9-8F3F-8164ADBDD0A2}">
      <dgm:prSet/>
      <dgm:spPr/>
      <dgm:t>
        <a:bodyPr/>
        <a:lstStyle/>
        <a:p>
          <a:endParaRPr lang="en-US"/>
        </a:p>
      </dgm:t>
    </dgm:pt>
    <dgm:pt modelId="{B6D8836D-E077-453C-8323-72843049AB7B}">
      <dgm:prSet custT="1"/>
      <dgm:spPr/>
      <dgm:t>
        <a:bodyPr/>
        <a:lstStyle/>
        <a:p>
          <a:pPr>
            <a:lnSpc>
              <a:spcPct val="80000"/>
            </a:lnSpc>
          </a:pPr>
          <a:r>
            <a:rPr lang="en-US" sz="2000" dirty="0" smtClean="0"/>
            <a:t>An equity lens for all decision-making</a:t>
          </a:r>
          <a:endParaRPr lang="en-US" sz="2000" dirty="0"/>
        </a:p>
      </dgm:t>
    </dgm:pt>
    <dgm:pt modelId="{41D5B544-E4C2-4A74-8E45-C0C5FB4FD804}" type="parTrans" cxnId="{7A9CA423-67C7-46B6-8492-6400D83A4E3F}">
      <dgm:prSet/>
      <dgm:spPr/>
      <dgm:t>
        <a:bodyPr/>
        <a:lstStyle/>
        <a:p>
          <a:endParaRPr lang="en-US"/>
        </a:p>
      </dgm:t>
    </dgm:pt>
    <dgm:pt modelId="{35BC806C-4DAA-48CB-A3D0-12E601C71981}" type="sibTrans" cxnId="{7A9CA423-67C7-46B6-8492-6400D83A4E3F}">
      <dgm:prSet/>
      <dgm:spPr/>
      <dgm:t>
        <a:bodyPr/>
        <a:lstStyle/>
        <a:p>
          <a:endParaRPr lang="en-US"/>
        </a:p>
      </dgm:t>
    </dgm:pt>
    <dgm:pt modelId="{A11AA5FD-5DF1-40D2-817C-9036D5166E79}">
      <dgm:prSet custT="1"/>
      <dgm:spPr/>
      <dgm:t>
        <a:bodyPr/>
        <a:lstStyle/>
        <a:p>
          <a:pPr>
            <a:lnSpc>
              <a:spcPct val="80000"/>
            </a:lnSpc>
          </a:pPr>
          <a:r>
            <a:rPr lang="en-US" sz="2000" dirty="0" smtClean="0"/>
            <a:t>Inclusion of all stakeholders</a:t>
          </a:r>
          <a:endParaRPr lang="en-US" sz="2000" dirty="0"/>
        </a:p>
      </dgm:t>
    </dgm:pt>
    <dgm:pt modelId="{40E94E32-8F1A-4EA3-A752-8F2A966C3A62}" type="parTrans" cxnId="{94F4665F-70CF-4D27-8B99-B92F2657C2DA}">
      <dgm:prSet/>
      <dgm:spPr/>
      <dgm:t>
        <a:bodyPr/>
        <a:lstStyle/>
        <a:p>
          <a:endParaRPr lang="en-US"/>
        </a:p>
      </dgm:t>
    </dgm:pt>
    <dgm:pt modelId="{88261A5A-D369-4B4E-A012-B3AD341D8D6B}" type="sibTrans" cxnId="{94F4665F-70CF-4D27-8B99-B92F2657C2DA}">
      <dgm:prSet/>
      <dgm:spPr/>
      <dgm:t>
        <a:bodyPr/>
        <a:lstStyle/>
        <a:p>
          <a:endParaRPr lang="en-US"/>
        </a:p>
      </dgm:t>
    </dgm:pt>
    <dgm:pt modelId="{5BF4880D-5891-4271-B80A-BF1D32D8810F}">
      <dgm:prSet custT="1"/>
      <dgm:spPr/>
      <dgm:t>
        <a:bodyPr/>
        <a:lstStyle/>
        <a:p>
          <a:pPr>
            <a:lnSpc>
              <a:spcPct val="80000"/>
            </a:lnSpc>
          </a:pPr>
          <a:r>
            <a:rPr lang="en-US" sz="2000" dirty="0" smtClean="0"/>
            <a:t>Being bold, innovative, and focused on continuous improvement</a:t>
          </a:r>
          <a:endParaRPr lang="en-US" sz="2000" dirty="0"/>
        </a:p>
      </dgm:t>
    </dgm:pt>
    <dgm:pt modelId="{3BA3CE2A-E769-4717-ACCD-F11B4FB18521}" type="parTrans" cxnId="{BD3C1DB6-AE8B-494E-ABDF-C605843FF675}">
      <dgm:prSet/>
      <dgm:spPr/>
      <dgm:t>
        <a:bodyPr/>
        <a:lstStyle/>
        <a:p>
          <a:endParaRPr lang="en-US"/>
        </a:p>
      </dgm:t>
    </dgm:pt>
    <dgm:pt modelId="{47A1F78A-1EC3-464C-80AB-06B7E0AA5A70}" type="sibTrans" cxnId="{BD3C1DB6-AE8B-494E-ABDF-C605843FF675}">
      <dgm:prSet/>
      <dgm:spPr/>
      <dgm:t>
        <a:bodyPr/>
        <a:lstStyle/>
        <a:p>
          <a:endParaRPr lang="en-US"/>
        </a:p>
      </dgm:t>
    </dgm:pt>
    <dgm:pt modelId="{4995BCDB-3581-47B1-9487-BEF9D8586EAC}">
      <dgm:prSet custT="1"/>
      <dgm:spPr/>
      <dgm:t>
        <a:bodyPr/>
        <a:lstStyle/>
        <a:p>
          <a:pPr>
            <a:lnSpc>
              <a:spcPct val="80000"/>
            </a:lnSpc>
          </a:pPr>
          <a:r>
            <a:rPr lang="en-US" sz="2000" dirty="0" smtClean="0"/>
            <a:t>Responsiveness to the evolving labor market</a:t>
          </a:r>
          <a:endParaRPr lang="en-US" sz="2000" dirty="0"/>
        </a:p>
      </dgm:t>
    </dgm:pt>
    <dgm:pt modelId="{38CB9F65-22D9-410B-9708-B6845A93E52B}" type="parTrans" cxnId="{506AF069-73EB-46C4-A1EB-50D44FD4CB3C}">
      <dgm:prSet/>
      <dgm:spPr/>
      <dgm:t>
        <a:bodyPr/>
        <a:lstStyle/>
        <a:p>
          <a:endParaRPr lang="en-US"/>
        </a:p>
      </dgm:t>
    </dgm:pt>
    <dgm:pt modelId="{3FD34565-0E57-43FF-8B0A-ACBAC68709B6}" type="sibTrans" cxnId="{506AF069-73EB-46C4-A1EB-50D44FD4CB3C}">
      <dgm:prSet/>
      <dgm:spPr/>
      <dgm:t>
        <a:bodyPr/>
        <a:lstStyle/>
        <a:p>
          <a:endParaRPr lang="en-US"/>
        </a:p>
      </dgm:t>
    </dgm:pt>
    <dgm:pt modelId="{BD698257-1B48-4619-98DC-D90D9F5B2E34}" type="pres">
      <dgm:prSet presAssocID="{162FFC7C-E50A-4676-B20C-37E4C1C27639}" presName="Name0" presStyleCnt="0">
        <dgm:presLayoutVars>
          <dgm:dir/>
          <dgm:animLvl val="lvl"/>
          <dgm:resizeHandles/>
        </dgm:presLayoutVars>
      </dgm:prSet>
      <dgm:spPr/>
      <dgm:t>
        <a:bodyPr/>
        <a:lstStyle/>
        <a:p>
          <a:endParaRPr lang="en-US"/>
        </a:p>
      </dgm:t>
    </dgm:pt>
    <dgm:pt modelId="{C44ABE3F-D086-413A-8914-F3E8E69C8F4E}" type="pres">
      <dgm:prSet presAssocID="{7B69A5BE-5CD2-4EF6-BCAB-F51A944343E4}" presName="linNode" presStyleCnt="0"/>
      <dgm:spPr/>
    </dgm:pt>
    <dgm:pt modelId="{4C39A72F-B976-400B-B235-2288BB28E903}" type="pres">
      <dgm:prSet presAssocID="{7B69A5BE-5CD2-4EF6-BCAB-F51A944343E4}" presName="parentShp" presStyleLbl="node1" presStyleIdx="0" presStyleCnt="3" custScaleX="70263" custScaleY="67933" custLinFactNeighborX="-21475" custLinFactNeighborY="2484">
        <dgm:presLayoutVars>
          <dgm:bulletEnabled val="1"/>
        </dgm:presLayoutVars>
      </dgm:prSet>
      <dgm:spPr/>
      <dgm:t>
        <a:bodyPr/>
        <a:lstStyle/>
        <a:p>
          <a:endParaRPr lang="en-US"/>
        </a:p>
      </dgm:t>
    </dgm:pt>
    <dgm:pt modelId="{16450DE6-D673-475B-8A50-4E99274EF71A}" type="pres">
      <dgm:prSet presAssocID="{7B69A5BE-5CD2-4EF6-BCAB-F51A944343E4}" presName="childShp" presStyleLbl="bgAccFollowNode1" presStyleIdx="0" presStyleCnt="3" custScaleX="76875" custScaleY="78082" custLinFactNeighborX="-25940" custLinFactNeighborY="3065">
        <dgm:presLayoutVars>
          <dgm:bulletEnabled val="1"/>
        </dgm:presLayoutVars>
      </dgm:prSet>
      <dgm:spPr/>
      <dgm:t>
        <a:bodyPr/>
        <a:lstStyle/>
        <a:p>
          <a:endParaRPr lang="en-US"/>
        </a:p>
      </dgm:t>
    </dgm:pt>
    <dgm:pt modelId="{F805FA5A-4BEC-43C1-BEF7-E68DB0B972F2}" type="pres">
      <dgm:prSet presAssocID="{639E8326-287F-49E5-A2A2-4DFA7EB1512F}" presName="spacing" presStyleCnt="0"/>
      <dgm:spPr/>
    </dgm:pt>
    <dgm:pt modelId="{6E5EBD1D-CB5F-4A2C-8C06-2AF8F0FE75F4}" type="pres">
      <dgm:prSet presAssocID="{CCBE18FA-5721-4929-8038-30C030EF0D7B}" presName="linNode" presStyleCnt="0"/>
      <dgm:spPr/>
    </dgm:pt>
    <dgm:pt modelId="{31918F91-DB20-42E4-9FDE-ABBF8912965E}" type="pres">
      <dgm:prSet presAssocID="{CCBE18FA-5721-4929-8038-30C030EF0D7B}" presName="parentShp" presStyleLbl="node1" presStyleIdx="1" presStyleCnt="3" custScaleX="70212" custScaleY="73924" custLinFactNeighborX="-14032" custLinFactNeighborY="-6441">
        <dgm:presLayoutVars>
          <dgm:bulletEnabled val="1"/>
        </dgm:presLayoutVars>
      </dgm:prSet>
      <dgm:spPr/>
      <dgm:t>
        <a:bodyPr/>
        <a:lstStyle/>
        <a:p>
          <a:endParaRPr lang="en-US"/>
        </a:p>
      </dgm:t>
    </dgm:pt>
    <dgm:pt modelId="{F040CE10-91FD-4DDD-93B1-583CADA63D54}" type="pres">
      <dgm:prSet presAssocID="{CCBE18FA-5721-4929-8038-30C030EF0D7B}" presName="childShp" presStyleLbl="bgAccFollowNode1" presStyleIdx="1" presStyleCnt="3" custScaleX="92522" custScaleY="104763" custLinFactNeighborX="-13753" custLinFactNeighborY="-6935">
        <dgm:presLayoutVars>
          <dgm:bulletEnabled val="1"/>
        </dgm:presLayoutVars>
      </dgm:prSet>
      <dgm:spPr/>
      <dgm:t>
        <a:bodyPr/>
        <a:lstStyle/>
        <a:p>
          <a:endParaRPr lang="en-US"/>
        </a:p>
      </dgm:t>
    </dgm:pt>
    <dgm:pt modelId="{6191B7F0-91FD-4576-8940-77B75FF13218}" type="pres">
      <dgm:prSet presAssocID="{DCC2842E-0ABC-49E7-B2A1-810AB6C6CB57}" presName="spacing" presStyleCnt="0"/>
      <dgm:spPr/>
    </dgm:pt>
    <dgm:pt modelId="{F13EB5F4-CBBE-40AB-8E08-EA2EBC687F2B}" type="pres">
      <dgm:prSet presAssocID="{BC452840-A7F7-464C-9B63-5EE99618B37C}" presName="linNode" presStyleCnt="0"/>
      <dgm:spPr/>
    </dgm:pt>
    <dgm:pt modelId="{289829B6-2AAA-4126-95D3-1CFE58F2F8DC}" type="pres">
      <dgm:prSet presAssocID="{BC452840-A7F7-464C-9B63-5EE99618B37C}" presName="parentShp" presStyleLbl="node1" presStyleIdx="2" presStyleCnt="3" custScaleX="71555" custLinFactNeighborX="-3033" custLinFactNeighborY="-24776">
        <dgm:presLayoutVars>
          <dgm:bulletEnabled val="1"/>
        </dgm:presLayoutVars>
      </dgm:prSet>
      <dgm:spPr/>
      <dgm:t>
        <a:bodyPr/>
        <a:lstStyle/>
        <a:p>
          <a:endParaRPr lang="en-US"/>
        </a:p>
      </dgm:t>
    </dgm:pt>
    <dgm:pt modelId="{C3B2F857-95BE-4D9A-9AC2-51715429570E}" type="pres">
      <dgm:prSet presAssocID="{BC452840-A7F7-464C-9B63-5EE99618B37C}" presName="childShp" presStyleLbl="bgAccFollowNode1" presStyleIdx="2" presStyleCnt="3" custScaleX="114901" custScaleY="127586" custLinFactNeighborX="2705" custLinFactNeighborY="-27456">
        <dgm:presLayoutVars>
          <dgm:bulletEnabled val="1"/>
        </dgm:presLayoutVars>
      </dgm:prSet>
      <dgm:spPr/>
      <dgm:t>
        <a:bodyPr/>
        <a:lstStyle/>
        <a:p>
          <a:endParaRPr lang="en-US"/>
        </a:p>
      </dgm:t>
    </dgm:pt>
  </dgm:ptLst>
  <dgm:cxnLst>
    <dgm:cxn modelId="{7A9CA423-67C7-46B6-8492-6400D83A4E3F}" srcId="{BC452840-A7F7-464C-9B63-5EE99618B37C}" destId="{B6D8836D-E077-453C-8323-72843049AB7B}" srcOrd="0" destOrd="0" parTransId="{41D5B544-E4C2-4A74-8E45-C0C5FB4FD804}" sibTransId="{35BC806C-4DAA-48CB-A3D0-12E601C71981}"/>
    <dgm:cxn modelId="{2FA5EEC3-C7C1-425D-8E3D-0A86482E8FF6}" type="presOf" srcId="{CCBE18FA-5721-4929-8038-30C030EF0D7B}" destId="{31918F91-DB20-42E4-9FDE-ABBF8912965E}" srcOrd="0" destOrd="0" presId="urn:microsoft.com/office/officeart/2005/8/layout/vList6"/>
    <dgm:cxn modelId="{E8A4BDA2-D4E4-4834-AA38-C40EF8801488}" type="presOf" srcId="{7B69A5BE-5CD2-4EF6-BCAB-F51A944343E4}" destId="{4C39A72F-B976-400B-B235-2288BB28E903}" srcOrd="0" destOrd="0" presId="urn:microsoft.com/office/officeart/2005/8/layout/vList6"/>
    <dgm:cxn modelId="{8CFDA460-B8D9-4E7F-B070-27A2389F4BF1}" type="presOf" srcId="{5BF4880D-5891-4271-B80A-BF1D32D8810F}" destId="{C3B2F857-95BE-4D9A-9AC2-51715429570E}" srcOrd="0" destOrd="2" presId="urn:microsoft.com/office/officeart/2005/8/layout/vList6"/>
    <dgm:cxn modelId="{ED308482-450D-4707-849D-1A7F326A4EC9}" type="presOf" srcId="{A11AA5FD-5DF1-40D2-817C-9036D5166E79}" destId="{C3B2F857-95BE-4D9A-9AC2-51715429570E}" srcOrd="0" destOrd="1" presId="urn:microsoft.com/office/officeart/2005/8/layout/vList6"/>
    <dgm:cxn modelId="{506AF069-73EB-46C4-A1EB-50D44FD4CB3C}" srcId="{BC452840-A7F7-464C-9B63-5EE99618B37C}" destId="{4995BCDB-3581-47B1-9487-BEF9D8586EAC}" srcOrd="3" destOrd="0" parTransId="{38CB9F65-22D9-410B-9708-B6845A93E52B}" sibTransId="{3FD34565-0E57-43FF-8B0A-ACBAC68709B6}"/>
    <dgm:cxn modelId="{BD3C1DB6-AE8B-494E-ABDF-C605843FF675}" srcId="{BC452840-A7F7-464C-9B63-5EE99618B37C}" destId="{5BF4880D-5891-4271-B80A-BF1D32D8810F}" srcOrd="2" destOrd="0" parTransId="{3BA3CE2A-E769-4717-ACCD-F11B4FB18521}" sibTransId="{47A1F78A-1EC3-464C-80AB-06B7E0AA5A70}"/>
    <dgm:cxn modelId="{23A83C2F-8884-46C4-84F5-38F737793BC8}" srcId="{162FFC7C-E50A-4676-B20C-37E4C1C27639}" destId="{7B69A5BE-5CD2-4EF6-BCAB-F51A944343E4}" srcOrd="0" destOrd="0" parTransId="{85965D1E-685E-41A8-9CCA-A236EBB9408F}" sibTransId="{639E8326-287F-49E5-A2A2-4DFA7EB1512F}"/>
    <dgm:cxn modelId="{CB59ADB1-F4BD-401F-99E3-46A588D6992B}" type="presOf" srcId="{162FFC7C-E50A-4676-B20C-37E4C1C27639}" destId="{BD698257-1B48-4619-98DC-D90D9F5B2E34}" srcOrd="0" destOrd="0" presId="urn:microsoft.com/office/officeart/2005/8/layout/vList6"/>
    <dgm:cxn modelId="{10589DC9-E7FB-42A2-8B74-EA5204519577}" srcId="{162FFC7C-E50A-4676-B20C-37E4C1C27639}" destId="{CCBE18FA-5721-4929-8038-30C030EF0D7B}" srcOrd="1" destOrd="0" parTransId="{B5C4AA72-FD5F-4F4D-BD04-72C994C709A0}" sibTransId="{DCC2842E-0ABC-49E7-B2A1-810AB6C6CB57}"/>
    <dgm:cxn modelId="{94F4665F-70CF-4D27-8B99-B92F2657C2DA}" srcId="{BC452840-A7F7-464C-9B63-5EE99618B37C}" destId="{A11AA5FD-5DF1-40D2-817C-9036D5166E79}" srcOrd="1" destOrd="0" parTransId="{40E94E32-8F1A-4EA3-A752-8F2A966C3A62}" sibTransId="{88261A5A-D369-4B4E-A012-B3AD341D8D6B}"/>
    <dgm:cxn modelId="{5A2CC066-D267-446B-90DC-AEEBCE4DC25A}" type="presOf" srcId="{B6D8836D-E077-453C-8323-72843049AB7B}" destId="{C3B2F857-95BE-4D9A-9AC2-51715429570E}" srcOrd="0" destOrd="0" presId="urn:microsoft.com/office/officeart/2005/8/layout/vList6"/>
    <dgm:cxn modelId="{5BC181A3-66FA-4D05-9441-B4DDB87B1157}" srcId="{CCBE18FA-5721-4929-8038-30C030EF0D7B}" destId="{9E5907D4-8261-4F9C-AC87-CC62E2CD067F}" srcOrd="0" destOrd="0" parTransId="{5C246EB1-381F-409B-AE06-4A9D6070516C}" sibTransId="{A643FCA9-86D5-475B-B68F-B5D86758205E}"/>
    <dgm:cxn modelId="{A6DF9FBE-6802-48E8-AF12-56CD04FCE533}" type="presOf" srcId="{0FF16995-33C3-4854-8740-558FE72B4BB8}" destId="{16450DE6-D673-475B-8A50-4E99274EF71A}" srcOrd="0" destOrd="0" presId="urn:microsoft.com/office/officeart/2005/8/layout/vList6"/>
    <dgm:cxn modelId="{EF721348-CB67-4304-B022-73B9351AEB3E}" type="presOf" srcId="{BC452840-A7F7-464C-9B63-5EE99618B37C}" destId="{289829B6-2AAA-4126-95D3-1CFE58F2F8DC}" srcOrd="0" destOrd="0" presId="urn:microsoft.com/office/officeart/2005/8/layout/vList6"/>
    <dgm:cxn modelId="{7C5EFA7C-A622-41AB-AEAB-47CE62F1BA34}" type="presOf" srcId="{4995BCDB-3581-47B1-9487-BEF9D8586EAC}" destId="{C3B2F857-95BE-4D9A-9AC2-51715429570E}" srcOrd="0" destOrd="3" presId="urn:microsoft.com/office/officeart/2005/8/layout/vList6"/>
    <dgm:cxn modelId="{759F919F-0A03-48B9-8F3F-8164ADBDD0A2}" srcId="{162FFC7C-E50A-4676-B20C-37E4C1C27639}" destId="{BC452840-A7F7-464C-9B63-5EE99618B37C}" srcOrd="2" destOrd="0" parTransId="{E29A3D3A-EFCF-4A55-BECC-EC4821F13B8C}" sibTransId="{87FC8D65-E7CE-4774-8A23-380BDAF95E3B}"/>
    <dgm:cxn modelId="{7F6EBFB7-6515-422D-9B5F-53ECA5808403}" srcId="{7B69A5BE-5CD2-4EF6-BCAB-F51A944343E4}" destId="{0FF16995-33C3-4854-8740-558FE72B4BB8}" srcOrd="0" destOrd="0" parTransId="{2EC3E035-E7D6-4283-A476-1739DC634BE9}" sibTransId="{6713B304-5580-4C96-8D34-4930D34EADBD}"/>
    <dgm:cxn modelId="{273A28F5-96B3-437A-B0E4-ED4C6527E17D}" type="presOf" srcId="{9E5907D4-8261-4F9C-AC87-CC62E2CD067F}" destId="{F040CE10-91FD-4DDD-93B1-583CADA63D54}" srcOrd="0" destOrd="0" presId="urn:microsoft.com/office/officeart/2005/8/layout/vList6"/>
    <dgm:cxn modelId="{A927D164-3325-45F8-A0E8-6780A80B4540}" type="presParOf" srcId="{BD698257-1B48-4619-98DC-D90D9F5B2E34}" destId="{C44ABE3F-D086-413A-8914-F3E8E69C8F4E}" srcOrd="0" destOrd="0" presId="urn:microsoft.com/office/officeart/2005/8/layout/vList6"/>
    <dgm:cxn modelId="{672C3FCB-7567-48E3-8938-9F4BD7C7A73A}" type="presParOf" srcId="{C44ABE3F-D086-413A-8914-F3E8E69C8F4E}" destId="{4C39A72F-B976-400B-B235-2288BB28E903}" srcOrd="0" destOrd="0" presId="urn:microsoft.com/office/officeart/2005/8/layout/vList6"/>
    <dgm:cxn modelId="{B54EE754-D5C2-45F9-A6F3-087108CB9293}" type="presParOf" srcId="{C44ABE3F-D086-413A-8914-F3E8E69C8F4E}" destId="{16450DE6-D673-475B-8A50-4E99274EF71A}" srcOrd="1" destOrd="0" presId="urn:microsoft.com/office/officeart/2005/8/layout/vList6"/>
    <dgm:cxn modelId="{D5C246F5-D0E8-44BF-9A0E-6FE51864BB86}" type="presParOf" srcId="{BD698257-1B48-4619-98DC-D90D9F5B2E34}" destId="{F805FA5A-4BEC-43C1-BEF7-E68DB0B972F2}" srcOrd="1" destOrd="0" presId="urn:microsoft.com/office/officeart/2005/8/layout/vList6"/>
    <dgm:cxn modelId="{1016A04D-A083-411D-87CF-8CC7B84E80F8}" type="presParOf" srcId="{BD698257-1B48-4619-98DC-D90D9F5B2E34}" destId="{6E5EBD1D-CB5F-4A2C-8C06-2AF8F0FE75F4}" srcOrd="2" destOrd="0" presId="urn:microsoft.com/office/officeart/2005/8/layout/vList6"/>
    <dgm:cxn modelId="{23064382-5717-46D9-916B-3F8F8CAA2865}" type="presParOf" srcId="{6E5EBD1D-CB5F-4A2C-8C06-2AF8F0FE75F4}" destId="{31918F91-DB20-42E4-9FDE-ABBF8912965E}" srcOrd="0" destOrd="0" presId="urn:microsoft.com/office/officeart/2005/8/layout/vList6"/>
    <dgm:cxn modelId="{826D240D-2066-490F-A6DF-0D70D90A2DC8}" type="presParOf" srcId="{6E5EBD1D-CB5F-4A2C-8C06-2AF8F0FE75F4}" destId="{F040CE10-91FD-4DDD-93B1-583CADA63D54}" srcOrd="1" destOrd="0" presId="urn:microsoft.com/office/officeart/2005/8/layout/vList6"/>
    <dgm:cxn modelId="{AA418B21-483C-4FAC-9666-76A224F6D78A}" type="presParOf" srcId="{BD698257-1B48-4619-98DC-D90D9F5B2E34}" destId="{6191B7F0-91FD-4576-8940-77B75FF13218}" srcOrd="3" destOrd="0" presId="urn:microsoft.com/office/officeart/2005/8/layout/vList6"/>
    <dgm:cxn modelId="{54FBF935-6441-495B-9990-3F17E1E8B3F6}" type="presParOf" srcId="{BD698257-1B48-4619-98DC-D90D9F5B2E34}" destId="{F13EB5F4-CBBE-40AB-8E08-EA2EBC687F2B}" srcOrd="4" destOrd="0" presId="urn:microsoft.com/office/officeart/2005/8/layout/vList6"/>
    <dgm:cxn modelId="{AA7FDF1B-3FB3-47DD-AE27-5AB05C323C81}" type="presParOf" srcId="{F13EB5F4-CBBE-40AB-8E08-EA2EBC687F2B}" destId="{289829B6-2AAA-4126-95D3-1CFE58F2F8DC}" srcOrd="0" destOrd="0" presId="urn:microsoft.com/office/officeart/2005/8/layout/vList6"/>
    <dgm:cxn modelId="{C6CF4AEA-4DAC-448D-8A61-E2848EA4A7F1}" type="presParOf" srcId="{F13EB5F4-CBBE-40AB-8E08-EA2EBC687F2B}" destId="{C3B2F857-95BE-4D9A-9AC2-51715429570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FA74C5-8430-47EA-B5E0-6349708C4C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AC930FC-797C-49E0-8B3C-41C4C72B1BC4}">
      <dgm:prSet phldrT="[Text]"/>
      <dgm:spPr/>
      <dgm:t>
        <a:bodyPr/>
        <a:lstStyle/>
        <a:p>
          <a:r>
            <a:rPr lang="en-US" dirty="0" smtClean="0"/>
            <a:t>Advancing CTE</a:t>
          </a:r>
        </a:p>
      </dgm:t>
    </dgm:pt>
    <dgm:pt modelId="{A5476867-6FA2-4C64-97F0-1B3D243DD30F}" type="parTrans" cxnId="{066343BD-2D0D-416F-B00B-1E0246F13F51}">
      <dgm:prSet/>
      <dgm:spPr/>
      <dgm:t>
        <a:bodyPr/>
        <a:lstStyle/>
        <a:p>
          <a:endParaRPr lang="en-US"/>
        </a:p>
      </dgm:t>
    </dgm:pt>
    <dgm:pt modelId="{28D021BB-03A4-4F5D-93CB-E47AA8EE807C}" type="sibTrans" cxnId="{066343BD-2D0D-416F-B00B-1E0246F13F51}">
      <dgm:prSet/>
      <dgm:spPr/>
      <dgm:t>
        <a:bodyPr/>
        <a:lstStyle/>
        <a:p>
          <a:endParaRPr lang="en-US"/>
        </a:p>
      </dgm:t>
    </dgm:pt>
    <dgm:pt modelId="{71BDF075-76CA-49D9-A699-FC7363F1CC3E}">
      <dgm:prSet phldrT="[Text]" custT="1"/>
      <dgm:spPr/>
      <dgm:t>
        <a:bodyPr/>
        <a:lstStyle/>
        <a:p>
          <a:r>
            <a:rPr lang="en-US" sz="1200" dirty="0" smtClean="0"/>
            <a:t>Comprehensive Needs Assessment</a:t>
          </a:r>
          <a:endParaRPr lang="en-US" sz="1200" dirty="0"/>
        </a:p>
      </dgm:t>
    </dgm:pt>
    <dgm:pt modelId="{E042CF8C-8722-4E14-A5E0-49591D440E4B}" type="parTrans" cxnId="{399E38B3-AC68-4459-9489-94E369C7B9D0}">
      <dgm:prSet/>
      <dgm:spPr/>
      <dgm:t>
        <a:bodyPr/>
        <a:lstStyle/>
        <a:p>
          <a:endParaRPr lang="en-US"/>
        </a:p>
      </dgm:t>
    </dgm:pt>
    <dgm:pt modelId="{FAE71FE5-63BE-440E-890E-2208C5182C35}" type="sibTrans" cxnId="{399E38B3-AC68-4459-9489-94E369C7B9D0}">
      <dgm:prSet/>
      <dgm:spPr/>
      <dgm:t>
        <a:bodyPr/>
        <a:lstStyle/>
        <a:p>
          <a:endParaRPr lang="en-US"/>
        </a:p>
      </dgm:t>
    </dgm:pt>
    <dgm:pt modelId="{680F7CB9-6938-48BC-98AD-BCA1FB7222B6}">
      <dgm:prSet phldrT="[Text]"/>
      <dgm:spPr/>
      <dgm:t>
        <a:bodyPr/>
        <a:lstStyle/>
        <a:p>
          <a:r>
            <a:rPr lang="en-US" dirty="0" smtClean="0"/>
            <a:t>Career-Connected Learning</a:t>
          </a:r>
        </a:p>
      </dgm:t>
    </dgm:pt>
    <dgm:pt modelId="{A8E6208B-F48F-4BE4-A048-8C2A0BB0A42B}" type="parTrans" cxnId="{26D37A71-7C46-4C13-BB76-7FE6C6889150}">
      <dgm:prSet/>
      <dgm:spPr/>
      <dgm:t>
        <a:bodyPr/>
        <a:lstStyle/>
        <a:p>
          <a:endParaRPr lang="en-US"/>
        </a:p>
      </dgm:t>
    </dgm:pt>
    <dgm:pt modelId="{19E57677-7C4C-4F34-9B88-5396BA7A6858}" type="sibTrans" cxnId="{26D37A71-7C46-4C13-BB76-7FE6C6889150}">
      <dgm:prSet/>
      <dgm:spPr/>
      <dgm:t>
        <a:bodyPr/>
        <a:lstStyle/>
        <a:p>
          <a:endParaRPr lang="en-US"/>
        </a:p>
      </dgm:t>
    </dgm:pt>
    <dgm:pt modelId="{C216D442-7410-4BC0-AAEF-F1B0559394A2}">
      <dgm:prSet phldrT="[Text]" custT="1"/>
      <dgm:spPr/>
      <dgm:t>
        <a:bodyPr/>
        <a:lstStyle/>
        <a:p>
          <a:r>
            <a:rPr lang="en-US" sz="1200" dirty="0" smtClean="0"/>
            <a:t>Career Pathways</a:t>
          </a:r>
          <a:endParaRPr lang="en-US" sz="1200" dirty="0"/>
        </a:p>
      </dgm:t>
    </dgm:pt>
    <dgm:pt modelId="{3222F83E-0ADE-4A08-9CFA-1F74C6548823}" type="parTrans" cxnId="{554EABFC-EF14-4B2B-AF32-B91DBC321500}">
      <dgm:prSet/>
      <dgm:spPr/>
      <dgm:t>
        <a:bodyPr/>
        <a:lstStyle/>
        <a:p>
          <a:endParaRPr lang="en-US"/>
        </a:p>
      </dgm:t>
    </dgm:pt>
    <dgm:pt modelId="{80A0CC8A-EE92-41D6-A627-CEA2BF80FC78}" type="sibTrans" cxnId="{554EABFC-EF14-4B2B-AF32-B91DBC321500}">
      <dgm:prSet/>
      <dgm:spPr/>
      <dgm:t>
        <a:bodyPr/>
        <a:lstStyle/>
        <a:p>
          <a:endParaRPr lang="en-US"/>
        </a:p>
      </dgm:t>
    </dgm:pt>
    <dgm:pt modelId="{B70A5A68-DD65-4359-9B9B-BAD46136B161}">
      <dgm:prSet phldrT="[Text]"/>
      <dgm:spPr/>
      <dgm:t>
        <a:bodyPr/>
        <a:lstStyle/>
        <a:p>
          <a:r>
            <a:rPr lang="en-US" dirty="0" smtClean="0"/>
            <a:t>Integrated Network</a:t>
          </a:r>
          <a:endParaRPr lang="en-US" dirty="0"/>
        </a:p>
      </dgm:t>
    </dgm:pt>
    <dgm:pt modelId="{922BB483-7380-4F8F-8FE8-D4FBEFEB7550}" type="parTrans" cxnId="{5C850878-3854-4432-974D-FE7844EF7168}">
      <dgm:prSet/>
      <dgm:spPr/>
      <dgm:t>
        <a:bodyPr/>
        <a:lstStyle/>
        <a:p>
          <a:endParaRPr lang="en-US"/>
        </a:p>
      </dgm:t>
    </dgm:pt>
    <dgm:pt modelId="{4907B151-887A-49C1-A9CF-1F919ABF0CA4}" type="sibTrans" cxnId="{5C850878-3854-4432-974D-FE7844EF7168}">
      <dgm:prSet/>
      <dgm:spPr/>
      <dgm:t>
        <a:bodyPr/>
        <a:lstStyle/>
        <a:p>
          <a:endParaRPr lang="en-US"/>
        </a:p>
      </dgm:t>
    </dgm:pt>
    <dgm:pt modelId="{C90F733B-C446-4AF6-BEE7-FBCAA49A8F86}">
      <dgm:prSet phldrT="[Text]" custT="1"/>
      <dgm:spPr/>
      <dgm:t>
        <a:bodyPr/>
        <a:lstStyle/>
        <a:p>
          <a:r>
            <a:rPr lang="en-US" sz="1200" dirty="0" smtClean="0"/>
            <a:t>Business and Industry</a:t>
          </a:r>
          <a:endParaRPr lang="en-US" sz="1200" dirty="0"/>
        </a:p>
      </dgm:t>
    </dgm:pt>
    <dgm:pt modelId="{25B0618B-D7B0-4A14-8D23-6567343B785A}" type="parTrans" cxnId="{D639F6EA-F3F1-485B-9B67-17BB8BEC2254}">
      <dgm:prSet/>
      <dgm:spPr/>
      <dgm:t>
        <a:bodyPr/>
        <a:lstStyle/>
        <a:p>
          <a:endParaRPr lang="en-US"/>
        </a:p>
      </dgm:t>
    </dgm:pt>
    <dgm:pt modelId="{38092297-F956-4576-BAB3-E282655DC939}" type="sibTrans" cxnId="{D639F6EA-F3F1-485B-9B67-17BB8BEC2254}">
      <dgm:prSet/>
      <dgm:spPr/>
      <dgm:t>
        <a:bodyPr/>
        <a:lstStyle/>
        <a:p>
          <a:endParaRPr lang="en-US"/>
        </a:p>
      </dgm:t>
    </dgm:pt>
    <dgm:pt modelId="{ED8EA24A-CFE8-409E-8717-17B3607AD690}">
      <dgm:prSet/>
      <dgm:spPr/>
      <dgm:t>
        <a:bodyPr/>
        <a:lstStyle/>
        <a:p>
          <a:r>
            <a:rPr lang="en-US" dirty="0" smtClean="0"/>
            <a:t>Knowledgeable Experts</a:t>
          </a:r>
          <a:endParaRPr lang="en-US" dirty="0"/>
        </a:p>
      </dgm:t>
    </dgm:pt>
    <dgm:pt modelId="{EDA1E3E5-B6DA-4686-BBA3-F002ECBBCDD2}" type="parTrans" cxnId="{85BE1B48-1E03-4736-8E34-F436365AA1A0}">
      <dgm:prSet/>
      <dgm:spPr/>
      <dgm:t>
        <a:bodyPr/>
        <a:lstStyle/>
        <a:p>
          <a:endParaRPr lang="en-US"/>
        </a:p>
      </dgm:t>
    </dgm:pt>
    <dgm:pt modelId="{D2C58239-6E14-4657-9607-8C6F1F4F8DDF}" type="sibTrans" cxnId="{85BE1B48-1E03-4736-8E34-F436365AA1A0}">
      <dgm:prSet/>
      <dgm:spPr/>
      <dgm:t>
        <a:bodyPr/>
        <a:lstStyle/>
        <a:p>
          <a:endParaRPr lang="en-US"/>
        </a:p>
      </dgm:t>
    </dgm:pt>
    <dgm:pt modelId="{44F2044E-1E78-4E74-9EE8-9DDCAF7A8C7E}">
      <dgm:prSet phldrT="[Text]"/>
      <dgm:spPr/>
      <dgm:t>
        <a:bodyPr/>
        <a:lstStyle/>
        <a:p>
          <a:r>
            <a:rPr lang="en-US" dirty="0" smtClean="0"/>
            <a:t>Equity and Inclusion</a:t>
          </a:r>
          <a:endParaRPr lang="en-US" dirty="0"/>
        </a:p>
      </dgm:t>
    </dgm:pt>
    <dgm:pt modelId="{E9D95D6C-506A-48E0-B99D-5F9B8BE82D75}" type="parTrans" cxnId="{E1A869EA-21B5-4AAC-B4C8-3EB8B4E7AF3C}">
      <dgm:prSet/>
      <dgm:spPr/>
      <dgm:t>
        <a:bodyPr/>
        <a:lstStyle/>
        <a:p>
          <a:endParaRPr lang="en-US"/>
        </a:p>
      </dgm:t>
    </dgm:pt>
    <dgm:pt modelId="{2AD27182-D5CA-4F1A-8309-05F16C3668FA}" type="sibTrans" cxnId="{E1A869EA-21B5-4AAC-B4C8-3EB8B4E7AF3C}">
      <dgm:prSet/>
      <dgm:spPr/>
      <dgm:t>
        <a:bodyPr/>
        <a:lstStyle/>
        <a:p>
          <a:endParaRPr lang="en-US"/>
        </a:p>
      </dgm:t>
    </dgm:pt>
    <dgm:pt modelId="{77D5987D-3718-46F7-9262-2F92697D3BF1}">
      <dgm:prSet phldrT="[Text]" custT="1"/>
      <dgm:spPr/>
      <dgm:t>
        <a:bodyPr/>
        <a:lstStyle/>
        <a:p>
          <a:r>
            <a:rPr lang="en-US" sz="1200" dirty="0" smtClean="0"/>
            <a:t>Accountability</a:t>
          </a:r>
          <a:endParaRPr lang="en-US" sz="1200" dirty="0"/>
        </a:p>
      </dgm:t>
    </dgm:pt>
    <dgm:pt modelId="{4A122A2C-39FB-4A55-9836-87825A682AD2}" type="parTrans" cxnId="{03EEFC24-D034-417D-A5A2-EB7E1CD49A66}">
      <dgm:prSet/>
      <dgm:spPr/>
      <dgm:t>
        <a:bodyPr/>
        <a:lstStyle/>
        <a:p>
          <a:endParaRPr lang="en-US"/>
        </a:p>
      </dgm:t>
    </dgm:pt>
    <dgm:pt modelId="{0DE31580-DA3D-47EF-9F16-BD30C96726E5}" type="sibTrans" cxnId="{03EEFC24-D034-417D-A5A2-EB7E1CD49A66}">
      <dgm:prSet/>
      <dgm:spPr/>
      <dgm:t>
        <a:bodyPr/>
        <a:lstStyle/>
        <a:p>
          <a:endParaRPr lang="en-US"/>
        </a:p>
      </dgm:t>
    </dgm:pt>
    <dgm:pt modelId="{22C3620F-CD69-41EF-9CFB-0123B39FEB6C}">
      <dgm:prSet phldrT="[Text]" custT="1"/>
      <dgm:spPr/>
      <dgm:t>
        <a:bodyPr/>
        <a:lstStyle/>
        <a:p>
          <a:r>
            <a:rPr lang="en-US" sz="1200" dirty="0" smtClean="0"/>
            <a:t>Outreach  </a:t>
          </a:r>
          <a:endParaRPr lang="en-US" sz="1200" dirty="0"/>
        </a:p>
      </dgm:t>
    </dgm:pt>
    <dgm:pt modelId="{EFE0F045-F62F-4A6E-8AE0-C92048693964}" type="parTrans" cxnId="{A1AA027A-1333-4809-AC00-26E6838DED19}">
      <dgm:prSet/>
      <dgm:spPr/>
      <dgm:t>
        <a:bodyPr/>
        <a:lstStyle/>
        <a:p>
          <a:endParaRPr lang="en-US"/>
        </a:p>
      </dgm:t>
    </dgm:pt>
    <dgm:pt modelId="{E13C71A8-C96A-4D9E-B1AE-7FB4FEFCF24A}" type="sibTrans" cxnId="{A1AA027A-1333-4809-AC00-26E6838DED19}">
      <dgm:prSet/>
      <dgm:spPr/>
      <dgm:t>
        <a:bodyPr/>
        <a:lstStyle/>
        <a:p>
          <a:endParaRPr lang="en-US"/>
        </a:p>
      </dgm:t>
    </dgm:pt>
    <dgm:pt modelId="{FD0BA237-AB62-4BDE-BFF5-28A8E9A09DC0}">
      <dgm:prSet phldrT="[Text]" custT="1"/>
      <dgm:spPr/>
      <dgm:t>
        <a:bodyPr/>
        <a:lstStyle/>
        <a:p>
          <a:r>
            <a:rPr lang="en-US" sz="1200" dirty="0" smtClean="0"/>
            <a:t>Awareness and communication </a:t>
          </a:r>
          <a:endParaRPr lang="en-US" sz="1200" dirty="0"/>
        </a:p>
      </dgm:t>
    </dgm:pt>
    <dgm:pt modelId="{67AD9716-962E-4151-9BF8-4C8593F54477}" type="parTrans" cxnId="{998CFA35-1DB8-4F45-969F-4CAE26891FFF}">
      <dgm:prSet/>
      <dgm:spPr/>
      <dgm:t>
        <a:bodyPr/>
        <a:lstStyle/>
        <a:p>
          <a:endParaRPr lang="en-US"/>
        </a:p>
      </dgm:t>
    </dgm:pt>
    <dgm:pt modelId="{910E61CD-781C-4D93-9FDB-F4C76F7CB22C}" type="sibTrans" cxnId="{998CFA35-1DB8-4F45-969F-4CAE26891FFF}">
      <dgm:prSet/>
      <dgm:spPr/>
      <dgm:t>
        <a:bodyPr/>
        <a:lstStyle/>
        <a:p>
          <a:endParaRPr lang="en-US"/>
        </a:p>
      </dgm:t>
    </dgm:pt>
    <dgm:pt modelId="{7E0D2484-BF0F-474D-B4E3-4E6BF371371E}">
      <dgm:prSet phldrT="[Text]" custT="1"/>
      <dgm:spPr/>
      <dgm:t>
        <a:bodyPr/>
        <a:lstStyle/>
        <a:p>
          <a:r>
            <a:rPr lang="en-US" sz="1200" dirty="0" smtClean="0"/>
            <a:t>Career Preparation</a:t>
          </a:r>
          <a:endParaRPr lang="en-US" sz="1200" dirty="0"/>
        </a:p>
      </dgm:t>
    </dgm:pt>
    <dgm:pt modelId="{7099EDB8-A6C9-4FE1-BA60-F26B9C08DC7E}" type="parTrans" cxnId="{ACABA2ED-336A-44B7-AB07-D4825EAEAFBE}">
      <dgm:prSet/>
      <dgm:spPr/>
      <dgm:t>
        <a:bodyPr/>
        <a:lstStyle/>
        <a:p>
          <a:endParaRPr lang="en-US"/>
        </a:p>
      </dgm:t>
    </dgm:pt>
    <dgm:pt modelId="{3BAB06A4-099B-431D-B442-13C89E9D39C9}" type="sibTrans" cxnId="{ACABA2ED-336A-44B7-AB07-D4825EAEAFBE}">
      <dgm:prSet/>
      <dgm:spPr/>
      <dgm:t>
        <a:bodyPr/>
        <a:lstStyle/>
        <a:p>
          <a:endParaRPr lang="en-US"/>
        </a:p>
      </dgm:t>
    </dgm:pt>
    <dgm:pt modelId="{0EC35011-D5E7-46AF-8B82-B206FD66BC7D}">
      <dgm:prSet phldrT="[Text]" custT="1"/>
      <dgm:spPr/>
      <dgm:t>
        <a:bodyPr/>
        <a:lstStyle/>
        <a:p>
          <a:r>
            <a:rPr lang="en-US" sz="1200" dirty="0" smtClean="0"/>
            <a:t>State and federal programs; state agencies</a:t>
          </a:r>
          <a:endParaRPr lang="en-US" sz="1200" dirty="0"/>
        </a:p>
      </dgm:t>
    </dgm:pt>
    <dgm:pt modelId="{574E0E85-334E-495B-A124-7DD8B03C4E1F}" type="parTrans" cxnId="{3EFE39B2-C8B5-4E3F-9FAD-BA0BC619DF16}">
      <dgm:prSet/>
      <dgm:spPr/>
      <dgm:t>
        <a:bodyPr/>
        <a:lstStyle/>
        <a:p>
          <a:endParaRPr lang="en-US"/>
        </a:p>
      </dgm:t>
    </dgm:pt>
    <dgm:pt modelId="{CFE6776C-7379-4F98-AA25-96757D9B8EBB}" type="sibTrans" cxnId="{3EFE39B2-C8B5-4E3F-9FAD-BA0BC619DF16}">
      <dgm:prSet/>
      <dgm:spPr/>
      <dgm:t>
        <a:bodyPr/>
        <a:lstStyle/>
        <a:p>
          <a:endParaRPr lang="en-US"/>
        </a:p>
      </dgm:t>
    </dgm:pt>
    <dgm:pt modelId="{ACE53274-1DED-4C74-BE4D-2C86B8F03912}">
      <dgm:prSet phldrT="[Text]" custT="1"/>
      <dgm:spPr/>
      <dgm:t>
        <a:bodyPr/>
        <a:lstStyle/>
        <a:p>
          <a:r>
            <a:rPr lang="en-US" sz="1200" dirty="0" smtClean="0"/>
            <a:t>Educational Partners</a:t>
          </a:r>
          <a:endParaRPr lang="en-US" sz="1200" dirty="0"/>
        </a:p>
      </dgm:t>
    </dgm:pt>
    <dgm:pt modelId="{E1D5F01F-07B6-4A54-8222-0FA1622DBF40}" type="parTrans" cxnId="{E9E821FF-B6AC-44D6-9B4A-80CCB18816FF}">
      <dgm:prSet/>
      <dgm:spPr/>
      <dgm:t>
        <a:bodyPr/>
        <a:lstStyle/>
        <a:p>
          <a:endParaRPr lang="en-US"/>
        </a:p>
      </dgm:t>
    </dgm:pt>
    <dgm:pt modelId="{91357C26-67EC-40E7-B644-BF80FB198CFA}" type="sibTrans" cxnId="{E9E821FF-B6AC-44D6-9B4A-80CCB18816FF}">
      <dgm:prSet/>
      <dgm:spPr/>
      <dgm:t>
        <a:bodyPr/>
        <a:lstStyle/>
        <a:p>
          <a:endParaRPr lang="en-US"/>
        </a:p>
      </dgm:t>
    </dgm:pt>
    <dgm:pt modelId="{FC046107-E23E-45BE-9B09-E1100B833F47}">
      <dgm:prSet phldrT="[Text]" custT="1"/>
      <dgm:spPr/>
      <dgm:t>
        <a:bodyPr/>
        <a:lstStyle/>
        <a:p>
          <a:r>
            <a:rPr lang="en-US" sz="1200" dirty="0" smtClean="0"/>
            <a:t>Consortia / Minnesota State / MDE</a:t>
          </a:r>
          <a:endParaRPr lang="en-US" sz="1200" dirty="0"/>
        </a:p>
      </dgm:t>
    </dgm:pt>
    <dgm:pt modelId="{877BD2C5-329C-4066-9BED-021C62DAB171}" type="parTrans" cxnId="{919F4213-0334-485E-B96C-97D117EF5CBC}">
      <dgm:prSet/>
      <dgm:spPr/>
      <dgm:t>
        <a:bodyPr/>
        <a:lstStyle/>
        <a:p>
          <a:endParaRPr lang="en-US"/>
        </a:p>
      </dgm:t>
    </dgm:pt>
    <dgm:pt modelId="{C984B02E-9C5B-4E8B-BE8D-EB1572112177}" type="sibTrans" cxnId="{919F4213-0334-485E-B96C-97D117EF5CBC}">
      <dgm:prSet/>
      <dgm:spPr/>
      <dgm:t>
        <a:bodyPr/>
        <a:lstStyle/>
        <a:p>
          <a:endParaRPr lang="en-US"/>
        </a:p>
      </dgm:t>
    </dgm:pt>
    <dgm:pt modelId="{DA4B581F-8C25-43E8-9531-B3E1ECA7E1CF}">
      <dgm:prSet phldrT="[Text]" custT="1"/>
      <dgm:spPr/>
      <dgm:t>
        <a:bodyPr/>
        <a:lstStyle/>
        <a:p>
          <a:r>
            <a:rPr lang="en-US" sz="1200" dirty="0" smtClean="0"/>
            <a:t>Service Partnerships</a:t>
          </a:r>
          <a:endParaRPr lang="en-US" sz="1200" dirty="0"/>
        </a:p>
      </dgm:t>
    </dgm:pt>
    <dgm:pt modelId="{38CFFCB8-6D44-4B38-A9D4-739669BFA9F9}" type="parTrans" cxnId="{94D0409B-92FD-4B78-BDE2-BD6E87FB4A8F}">
      <dgm:prSet/>
      <dgm:spPr/>
      <dgm:t>
        <a:bodyPr/>
        <a:lstStyle/>
        <a:p>
          <a:endParaRPr lang="en-US"/>
        </a:p>
      </dgm:t>
    </dgm:pt>
    <dgm:pt modelId="{F85193AA-B145-44FE-9416-4B832F7E1B7E}" type="sibTrans" cxnId="{94D0409B-92FD-4B78-BDE2-BD6E87FB4A8F}">
      <dgm:prSet/>
      <dgm:spPr/>
      <dgm:t>
        <a:bodyPr/>
        <a:lstStyle/>
        <a:p>
          <a:endParaRPr lang="en-US"/>
        </a:p>
      </dgm:t>
    </dgm:pt>
    <dgm:pt modelId="{55A3FE81-EA55-456D-A998-A198C0B213C1}">
      <dgm:prSet phldrT="[Text]" custT="1"/>
      <dgm:spPr/>
      <dgm:t>
        <a:bodyPr/>
        <a:lstStyle/>
        <a:p>
          <a:r>
            <a:rPr lang="en-US" sz="1200" dirty="0" smtClean="0"/>
            <a:t>Providing resources</a:t>
          </a:r>
          <a:endParaRPr lang="en-US" sz="1200" dirty="0"/>
        </a:p>
      </dgm:t>
    </dgm:pt>
    <dgm:pt modelId="{94A8B55B-04AE-4500-8072-3B42E0F7F7FC}" type="parTrans" cxnId="{8D9D58CD-097F-47F7-AA42-813A3068A9EB}">
      <dgm:prSet/>
      <dgm:spPr/>
      <dgm:t>
        <a:bodyPr/>
        <a:lstStyle/>
        <a:p>
          <a:endParaRPr lang="en-US"/>
        </a:p>
      </dgm:t>
    </dgm:pt>
    <dgm:pt modelId="{064D00C8-F980-4BA1-BD30-8B0238828B2B}" type="sibTrans" cxnId="{8D9D58CD-097F-47F7-AA42-813A3068A9EB}">
      <dgm:prSet/>
      <dgm:spPr/>
      <dgm:t>
        <a:bodyPr/>
        <a:lstStyle/>
        <a:p>
          <a:endParaRPr lang="en-US"/>
        </a:p>
      </dgm:t>
    </dgm:pt>
    <dgm:pt modelId="{0B091B54-9FAD-4BBF-8FD3-9EDF6F74F222}">
      <dgm:prSet phldrT="[Text]" custT="1"/>
      <dgm:spPr/>
      <dgm:t>
        <a:bodyPr/>
        <a:lstStyle/>
        <a:p>
          <a:r>
            <a:rPr lang="en-US" sz="1200" dirty="0" smtClean="0"/>
            <a:t>Data/data management</a:t>
          </a:r>
          <a:endParaRPr lang="en-US" sz="1200" dirty="0"/>
        </a:p>
      </dgm:t>
    </dgm:pt>
    <dgm:pt modelId="{D9814C2A-379B-4162-A67C-1313387961E4}" type="parTrans" cxnId="{3DE6F1FF-C30C-4BF9-9AA9-1A1D3A71A21B}">
      <dgm:prSet/>
      <dgm:spPr/>
      <dgm:t>
        <a:bodyPr/>
        <a:lstStyle/>
        <a:p>
          <a:endParaRPr lang="en-US"/>
        </a:p>
      </dgm:t>
    </dgm:pt>
    <dgm:pt modelId="{5CA2E8C7-D269-4C5B-91AF-1D2755B8607A}" type="sibTrans" cxnId="{3DE6F1FF-C30C-4BF9-9AA9-1A1D3A71A21B}">
      <dgm:prSet/>
      <dgm:spPr/>
      <dgm:t>
        <a:bodyPr/>
        <a:lstStyle/>
        <a:p>
          <a:endParaRPr lang="en-US"/>
        </a:p>
      </dgm:t>
    </dgm:pt>
    <dgm:pt modelId="{DC293F83-2FBD-483E-98BD-A9B85940AA54}">
      <dgm:prSet custT="1"/>
      <dgm:spPr/>
      <dgm:t>
        <a:bodyPr/>
        <a:lstStyle/>
        <a:p>
          <a:pPr>
            <a:lnSpc>
              <a:spcPct val="80000"/>
            </a:lnSpc>
          </a:pPr>
          <a:r>
            <a:rPr lang="en-US" sz="1200" dirty="0" smtClean="0"/>
            <a:t>Professional Development/technical assistance </a:t>
          </a:r>
          <a:endParaRPr lang="en-US" sz="1200" dirty="0"/>
        </a:p>
      </dgm:t>
    </dgm:pt>
    <dgm:pt modelId="{9AC50233-C1D3-43DB-8659-5D12DC3FDC3F}" type="parTrans" cxnId="{9023F2AE-0298-4671-AC1D-DAC61D93E8D6}">
      <dgm:prSet/>
      <dgm:spPr/>
      <dgm:t>
        <a:bodyPr/>
        <a:lstStyle/>
        <a:p>
          <a:endParaRPr lang="en-US"/>
        </a:p>
      </dgm:t>
    </dgm:pt>
    <dgm:pt modelId="{CCE3DF7F-E2DB-40EB-8F9B-0985BAA0E5CC}" type="sibTrans" cxnId="{9023F2AE-0298-4671-AC1D-DAC61D93E8D6}">
      <dgm:prSet/>
      <dgm:spPr/>
      <dgm:t>
        <a:bodyPr/>
        <a:lstStyle/>
        <a:p>
          <a:endParaRPr lang="en-US"/>
        </a:p>
      </dgm:t>
    </dgm:pt>
    <dgm:pt modelId="{C7878FB0-71AE-45E2-9B20-50DA69DDE792}">
      <dgm:prSet custT="1"/>
      <dgm:spPr/>
      <dgm:t>
        <a:bodyPr/>
        <a:lstStyle/>
        <a:p>
          <a:pPr>
            <a:lnSpc>
              <a:spcPct val="80000"/>
            </a:lnSpc>
          </a:pPr>
          <a:r>
            <a:rPr lang="en-US" sz="1200" dirty="0" smtClean="0"/>
            <a:t>Licensure Preparation Programs</a:t>
          </a:r>
          <a:endParaRPr lang="en-US" sz="1200" dirty="0"/>
        </a:p>
      </dgm:t>
    </dgm:pt>
    <dgm:pt modelId="{229B2BAF-CB9E-403E-814A-B969D763291D}" type="parTrans" cxnId="{332FC201-1C92-4DCB-85AB-A251CCCE6424}">
      <dgm:prSet/>
      <dgm:spPr/>
      <dgm:t>
        <a:bodyPr/>
        <a:lstStyle/>
        <a:p>
          <a:endParaRPr lang="en-US"/>
        </a:p>
      </dgm:t>
    </dgm:pt>
    <dgm:pt modelId="{85EC8C1F-A78C-49E0-A596-60F8D758775B}" type="sibTrans" cxnId="{332FC201-1C92-4DCB-85AB-A251CCCE6424}">
      <dgm:prSet/>
      <dgm:spPr/>
      <dgm:t>
        <a:bodyPr/>
        <a:lstStyle/>
        <a:p>
          <a:endParaRPr lang="en-US"/>
        </a:p>
      </dgm:t>
    </dgm:pt>
    <dgm:pt modelId="{ED289ED6-EFD6-467E-BB8A-10CDCF6F4CD3}">
      <dgm:prSet custT="1"/>
      <dgm:spPr/>
      <dgm:t>
        <a:bodyPr/>
        <a:lstStyle/>
        <a:p>
          <a:pPr>
            <a:lnSpc>
              <a:spcPct val="80000"/>
            </a:lnSpc>
          </a:pPr>
          <a:r>
            <a:rPr lang="en-US" sz="1200" dirty="0" smtClean="0"/>
            <a:t>Mentor/mentee relationships</a:t>
          </a:r>
          <a:endParaRPr lang="en-US" sz="1200" dirty="0"/>
        </a:p>
      </dgm:t>
    </dgm:pt>
    <dgm:pt modelId="{5F8E8D4A-D481-410B-9907-59AD95F421CD}" type="parTrans" cxnId="{E8725108-74B0-4507-972F-558ED69919C6}">
      <dgm:prSet/>
      <dgm:spPr/>
      <dgm:t>
        <a:bodyPr/>
        <a:lstStyle/>
        <a:p>
          <a:endParaRPr lang="en-US"/>
        </a:p>
      </dgm:t>
    </dgm:pt>
    <dgm:pt modelId="{A3CE3BB5-9710-4D2A-BC1F-9AC6E456D230}" type="sibTrans" cxnId="{E8725108-74B0-4507-972F-558ED69919C6}">
      <dgm:prSet/>
      <dgm:spPr/>
      <dgm:t>
        <a:bodyPr/>
        <a:lstStyle/>
        <a:p>
          <a:endParaRPr lang="en-US"/>
        </a:p>
      </dgm:t>
    </dgm:pt>
    <dgm:pt modelId="{60FF0AD6-5B62-4C53-89F5-0671AD078074}">
      <dgm:prSet custT="1"/>
      <dgm:spPr/>
      <dgm:t>
        <a:bodyPr/>
        <a:lstStyle/>
        <a:p>
          <a:pPr>
            <a:lnSpc>
              <a:spcPct val="80000"/>
            </a:lnSpc>
          </a:pPr>
          <a:r>
            <a:rPr lang="en-US" sz="1200" dirty="0" smtClean="0"/>
            <a:t>Consortia Leadership</a:t>
          </a:r>
          <a:endParaRPr lang="en-US" sz="1200" dirty="0"/>
        </a:p>
      </dgm:t>
    </dgm:pt>
    <dgm:pt modelId="{29A29A64-4781-4719-9416-AEB2094D9FFC}" type="parTrans" cxnId="{C6C0E94D-C209-417E-A86D-1245D69A7986}">
      <dgm:prSet/>
      <dgm:spPr/>
      <dgm:t>
        <a:bodyPr/>
        <a:lstStyle/>
        <a:p>
          <a:endParaRPr lang="en-US"/>
        </a:p>
      </dgm:t>
    </dgm:pt>
    <dgm:pt modelId="{93AC91E5-0CC9-4AFC-8B76-BB3BD25B8082}" type="sibTrans" cxnId="{C6C0E94D-C209-417E-A86D-1245D69A7986}">
      <dgm:prSet/>
      <dgm:spPr/>
      <dgm:t>
        <a:bodyPr/>
        <a:lstStyle/>
        <a:p>
          <a:endParaRPr lang="en-US"/>
        </a:p>
      </dgm:t>
    </dgm:pt>
    <dgm:pt modelId="{8549DC8B-D3FA-4A57-9236-99447711B395}" type="pres">
      <dgm:prSet presAssocID="{7FFA74C5-8430-47EA-B5E0-6349708C4C61}" presName="Name0" presStyleCnt="0">
        <dgm:presLayoutVars>
          <dgm:dir/>
          <dgm:animLvl val="lvl"/>
          <dgm:resizeHandles val="exact"/>
        </dgm:presLayoutVars>
      </dgm:prSet>
      <dgm:spPr/>
      <dgm:t>
        <a:bodyPr/>
        <a:lstStyle/>
        <a:p>
          <a:endParaRPr lang="en-US"/>
        </a:p>
      </dgm:t>
    </dgm:pt>
    <dgm:pt modelId="{1708F016-3AF6-43B8-85FC-11DC306E7390}" type="pres">
      <dgm:prSet presAssocID="{CAC930FC-797C-49E0-8B3C-41C4C72B1BC4}" presName="linNode" presStyleCnt="0"/>
      <dgm:spPr/>
    </dgm:pt>
    <dgm:pt modelId="{AA9A2E96-8DFA-4830-8323-5EA03EAF0D05}" type="pres">
      <dgm:prSet presAssocID="{CAC930FC-797C-49E0-8B3C-41C4C72B1BC4}" presName="parentText" presStyleLbl="node1" presStyleIdx="0" presStyleCnt="5" custLinFactNeighborX="244">
        <dgm:presLayoutVars>
          <dgm:chMax val="1"/>
          <dgm:bulletEnabled val="1"/>
        </dgm:presLayoutVars>
      </dgm:prSet>
      <dgm:spPr/>
      <dgm:t>
        <a:bodyPr/>
        <a:lstStyle/>
        <a:p>
          <a:endParaRPr lang="en-US"/>
        </a:p>
      </dgm:t>
    </dgm:pt>
    <dgm:pt modelId="{7179FAFD-2F99-4909-B511-56A7E437E73C}" type="pres">
      <dgm:prSet presAssocID="{CAC930FC-797C-49E0-8B3C-41C4C72B1BC4}" presName="descendantText" presStyleLbl="alignAccFollowNode1" presStyleIdx="0" presStyleCnt="5" custScaleX="52422" custLinFactNeighborX="720" custLinFactNeighborY="-2773">
        <dgm:presLayoutVars>
          <dgm:bulletEnabled val="1"/>
        </dgm:presLayoutVars>
      </dgm:prSet>
      <dgm:spPr/>
      <dgm:t>
        <a:bodyPr/>
        <a:lstStyle/>
        <a:p>
          <a:endParaRPr lang="en-US"/>
        </a:p>
      </dgm:t>
    </dgm:pt>
    <dgm:pt modelId="{8F44BA76-A825-45D5-8C51-2600945FAFF2}" type="pres">
      <dgm:prSet presAssocID="{28D021BB-03A4-4F5D-93CB-E47AA8EE807C}" presName="sp" presStyleCnt="0"/>
      <dgm:spPr/>
    </dgm:pt>
    <dgm:pt modelId="{F50C9588-AC11-4FDC-BE4F-649D09FCB5B0}" type="pres">
      <dgm:prSet presAssocID="{680F7CB9-6938-48BC-98AD-BCA1FB7222B6}" presName="linNode" presStyleCnt="0"/>
      <dgm:spPr/>
    </dgm:pt>
    <dgm:pt modelId="{B0AC490E-9341-4863-AD01-8F93EEA2D284}" type="pres">
      <dgm:prSet presAssocID="{680F7CB9-6938-48BC-98AD-BCA1FB7222B6}" presName="parentText" presStyleLbl="node1" presStyleIdx="1" presStyleCnt="5">
        <dgm:presLayoutVars>
          <dgm:chMax val="1"/>
          <dgm:bulletEnabled val="1"/>
        </dgm:presLayoutVars>
      </dgm:prSet>
      <dgm:spPr/>
      <dgm:t>
        <a:bodyPr/>
        <a:lstStyle/>
        <a:p>
          <a:endParaRPr lang="en-US"/>
        </a:p>
      </dgm:t>
    </dgm:pt>
    <dgm:pt modelId="{15580355-E59F-419B-B080-3917A0A13C86}" type="pres">
      <dgm:prSet presAssocID="{680F7CB9-6938-48BC-98AD-BCA1FB7222B6}" presName="descendantText" presStyleLbl="alignAccFollowNode1" presStyleIdx="1" presStyleCnt="5" custScaleX="53785" custLinFactNeighborX="588" custLinFactNeighborY="-203">
        <dgm:presLayoutVars>
          <dgm:bulletEnabled val="1"/>
        </dgm:presLayoutVars>
      </dgm:prSet>
      <dgm:spPr/>
      <dgm:t>
        <a:bodyPr/>
        <a:lstStyle/>
        <a:p>
          <a:endParaRPr lang="en-US"/>
        </a:p>
      </dgm:t>
    </dgm:pt>
    <dgm:pt modelId="{C6859939-D2D5-49D1-A91B-B6A9343F59EF}" type="pres">
      <dgm:prSet presAssocID="{19E57677-7C4C-4F34-9B88-5396BA7A6858}" presName="sp" presStyleCnt="0"/>
      <dgm:spPr/>
    </dgm:pt>
    <dgm:pt modelId="{7A05631E-9A8A-4539-9969-10A630356077}" type="pres">
      <dgm:prSet presAssocID="{B70A5A68-DD65-4359-9B9B-BAD46136B161}" presName="linNode" presStyleCnt="0"/>
      <dgm:spPr/>
    </dgm:pt>
    <dgm:pt modelId="{CE0A628F-B474-46CC-820B-AABA1D57CEDC}" type="pres">
      <dgm:prSet presAssocID="{B70A5A68-DD65-4359-9B9B-BAD46136B161}" presName="parentText" presStyleLbl="node1" presStyleIdx="2" presStyleCnt="5">
        <dgm:presLayoutVars>
          <dgm:chMax val="1"/>
          <dgm:bulletEnabled val="1"/>
        </dgm:presLayoutVars>
      </dgm:prSet>
      <dgm:spPr/>
      <dgm:t>
        <a:bodyPr/>
        <a:lstStyle/>
        <a:p>
          <a:endParaRPr lang="en-US"/>
        </a:p>
      </dgm:t>
    </dgm:pt>
    <dgm:pt modelId="{C482C3CC-776E-4F62-84D8-FFA38C7C825F}" type="pres">
      <dgm:prSet presAssocID="{B70A5A68-DD65-4359-9B9B-BAD46136B161}" presName="descendantText" presStyleLbl="alignAccFollowNode1" presStyleIdx="2" presStyleCnt="5" custScaleX="55651" custLinFactNeighborX="219" custLinFactNeighborY="4111">
        <dgm:presLayoutVars>
          <dgm:bulletEnabled val="1"/>
        </dgm:presLayoutVars>
      </dgm:prSet>
      <dgm:spPr/>
      <dgm:t>
        <a:bodyPr/>
        <a:lstStyle/>
        <a:p>
          <a:endParaRPr lang="en-US"/>
        </a:p>
      </dgm:t>
    </dgm:pt>
    <dgm:pt modelId="{1F4B4947-74E6-418F-B749-5FB571FDABA7}" type="pres">
      <dgm:prSet presAssocID="{4907B151-887A-49C1-A9CF-1F919ABF0CA4}" presName="sp" presStyleCnt="0"/>
      <dgm:spPr/>
    </dgm:pt>
    <dgm:pt modelId="{17B1FD36-ADB6-4C11-846A-EED5B0B13524}" type="pres">
      <dgm:prSet presAssocID="{44F2044E-1E78-4E74-9EE8-9DDCAF7A8C7E}" presName="linNode" presStyleCnt="0"/>
      <dgm:spPr/>
    </dgm:pt>
    <dgm:pt modelId="{98CD653D-BE92-4E82-82EF-3C94A235C20C}" type="pres">
      <dgm:prSet presAssocID="{44F2044E-1E78-4E74-9EE8-9DDCAF7A8C7E}" presName="parentText" presStyleLbl="node1" presStyleIdx="3" presStyleCnt="5">
        <dgm:presLayoutVars>
          <dgm:chMax val="1"/>
          <dgm:bulletEnabled val="1"/>
        </dgm:presLayoutVars>
      </dgm:prSet>
      <dgm:spPr/>
      <dgm:t>
        <a:bodyPr/>
        <a:lstStyle/>
        <a:p>
          <a:endParaRPr lang="en-US"/>
        </a:p>
      </dgm:t>
    </dgm:pt>
    <dgm:pt modelId="{4F87564A-2180-4AE4-94CA-131201E5A09F}" type="pres">
      <dgm:prSet presAssocID="{44F2044E-1E78-4E74-9EE8-9DDCAF7A8C7E}" presName="descendantText" presStyleLbl="alignAccFollowNode1" presStyleIdx="3" presStyleCnt="5" custScaleX="54189" custLinFactNeighborX="618" custLinFactNeighborY="-982">
        <dgm:presLayoutVars>
          <dgm:bulletEnabled val="1"/>
        </dgm:presLayoutVars>
      </dgm:prSet>
      <dgm:spPr/>
      <dgm:t>
        <a:bodyPr/>
        <a:lstStyle/>
        <a:p>
          <a:endParaRPr lang="en-US"/>
        </a:p>
      </dgm:t>
    </dgm:pt>
    <dgm:pt modelId="{FA5965E5-97F4-4813-9AB0-D740CE3B1B93}" type="pres">
      <dgm:prSet presAssocID="{2AD27182-D5CA-4F1A-8309-05F16C3668FA}" presName="sp" presStyleCnt="0"/>
      <dgm:spPr/>
    </dgm:pt>
    <dgm:pt modelId="{D8775E95-47A0-414E-9865-BD5469384F18}" type="pres">
      <dgm:prSet presAssocID="{ED8EA24A-CFE8-409E-8717-17B3607AD690}" presName="linNode" presStyleCnt="0"/>
      <dgm:spPr/>
    </dgm:pt>
    <dgm:pt modelId="{3175C1B4-9134-4BA2-8D97-2434299D1765}" type="pres">
      <dgm:prSet presAssocID="{ED8EA24A-CFE8-409E-8717-17B3607AD690}" presName="parentText" presStyleLbl="node1" presStyleIdx="4" presStyleCnt="5">
        <dgm:presLayoutVars>
          <dgm:chMax val="1"/>
          <dgm:bulletEnabled val="1"/>
        </dgm:presLayoutVars>
      </dgm:prSet>
      <dgm:spPr/>
      <dgm:t>
        <a:bodyPr/>
        <a:lstStyle/>
        <a:p>
          <a:endParaRPr lang="en-US"/>
        </a:p>
      </dgm:t>
    </dgm:pt>
    <dgm:pt modelId="{8CD5E2A5-7FF9-4C85-80C2-FFF89C0CAD62}" type="pres">
      <dgm:prSet presAssocID="{ED8EA24A-CFE8-409E-8717-17B3607AD690}" presName="descendantText" presStyleLbl="alignAccFollowNode1" presStyleIdx="4" presStyleCnt="5" custScaleX="52745">
        <dgm:presLayoutVars>
          <dgm:bulletEnabled val="1"/>
        </dgm:presLayoutVars>
      </dgm:prSet>
      <dgm:spPr/>
      <dgm:t>
        <a:bodyPr/>
        <a:lstStyle/>
        <a:p>
          <a:endParaRPr lang="en-US"/>
        </a:p>
      </dgm:t>
    </dgm:pt>
  </dgm:ptLst>
  <dgm:cxnLst>
    <dgm:cxn modelId="{8D9D58CD-097F-47F7-AA42-813A3068A9EB}" srcId="{44F2044E-1E78-4E74-9EE8-9DDCAF7A8C7E}" destId="{55A3FE81-EA55-456D-A998-A198C0B213C1}" srcOrd="1" destOrd="0" parTransId="{94A8B55B-04AE-4500-8072-3B42E0F7F7FC}" sibTransId="{064D00C8-F980-4BA1-BD30-8B0238828B2B}"/>
    <dgm:cxn modelId="{19D6F437-2AFA-4758-81C6-C5BEC8B09F98}" type="presOf" srcId="{DA4B581F-8C25-43E8-9531-B3E1ECA7E1CF}" destId="{4F87564A-2180-4AE4-94CA-131201E5A09F}" srcOrd="0" destOrd="0" presId="urn:microsoft.com/office/officeart/2005/8/layout/vList5"/>
    <dgm:cxn modelId="{85BE1B48-1E03-4736-8E34-F436365AA1A0}" srcId="{7FFA74C5-8430-47EA-B5E0-6349708C4C61}" destId="{ED8EA24A-CFE8-409E-8717-17B3607AD690}" srcOrd="4" destOrd="0" parTransId="{EDA1E3E5-B6DA-4686-BBA3-F002ECBBCDD2}" sibTransId="{D2C58239-6E14-4657-9607-8C6F1F4F8DDF}"/>
    <dgm:cxn modelId="{998CFA35-1DB8-4F45-969F-4CAE26891FFF}" srcId="{CAC930FC-797C-49E0-8B3C-41C4C72B1BC4}" destId="{FD0BA237-AB62-4BDE-BFF5-28A8E9A09DC0}" srcOrd="3" destOrd="0" parTransId="{67AD9716-962E-4151-9BF8-4C8593F54477}" sibTransId="{910E61CD-781C-4D93-9FDB-F4C76F7CB22C}"/>
    <dgm:cxn modelId="{C6C0E94D-C209-417E-A86D-1245D69A7986}" srcId="{ED8EA24A-CFE8-409E-8717-17B3607AD690}" destId="{60FF0AD6-5B62-4C53-89F5-0671AD078074}" srcOrd="3" destOrd="0" parTransId="{29A29A64-4781-4719-9416-AEB2094D9FFC}" sibTransId="{93AC91E5-0CC9-4AFC-8B76-BB3BD25B8082}"/>
    <dgm:cxn modelId="{2CAB206B-1552-46E2-A3DE-D149D1FFA578}" type="presOf" srcId="{77D5987D-3718-46F7-9262-2F92697D3BF1}" destId="{7179FAFD-2F99-4909-B511-56A7E437E73C}" srcOrd="0" destOrd="1" presId="urn:microsoft.com/office/officeart/2005/8/layout/vList5"/>
    <dgm:cxn modelId="{3DE6F1FF-C30C-4BF9-9AA9-1A1D3A71A21B}" srcId="{44F2044E-1E78-4E74-9EE8-9DDCAF7A8C7E}" destId="{0B091B54-9FAD-4BBF-8FD3-9EDF6F74F222}" srcOrd="2" destOrd="0" parTransId="{D9814C2A-379B-4162-A67C-1313387961E4}" sibTransId="{5CA2E8C7-D269-4C5B-91AF-1D2755B8607A}"/>
    <dgm:cxn modelId="{9023F2AE-0298-4671-AC1D-DAC61D93E8D6}" srcId="{ED8EA24A-CFE8-409E-8717-17B3607AD690}" destId="{DC293F83-2FBD-483E-98BD-A9B85940AA54}" srcOrd="0" destOrd="0" parTransId="{9AC50233-C1D3-43DB-8659-5D12DC3FDC3F}" sibTransId="{CCE3DF7F-E2DB-40EB-8F9B-0985BAA0E5CC}"/>
    <dgm:cxn modelId="{2A068C37-BF12-45C8-895B-6E0479B04F1D}" type="presOf" srcId="{C90F733B-C446-4AF6-BEE7-FBCAA49A8F86}" destId="{C482C3CC-776E-4F62-84D8-FFA38C7C825F}" srcOrd="0" destOrd="0" presId="urn:microsoft.com/office/officeart/2005/8/layout/vList5"/>
    <dgm:cxn modelId="{07385338-1CBE-4E6C-A1FB-2869BFA2B144}" type="presOf" srcId="{7E0D2484-BF0F-474D-B4E3-4E6BF371371E}" destId="{15580355-E59F-419B-B080-3917A0A13C86}" srcOrd="0" destOrd="1" presId="urn:microsoft.com/office/officeart/2005/8/layout/vList5"/>
    <dgm:cxn modelId="{332FC201-1C92-4DCB-85AB-A251CCCE6424}" srcId="{ED8EA24A-CFE8-409E-8717-17B3607AD690}" destId="{C7878FB0-71AE-45E2-9B20-50DA69DDE792}" srcOrd="1" destOrd="0" parTransId="{229B2BAF-CB9E-403E-814A-B969D763291D}" sibTransId="{85EC8C1F-A78C-49E0-A596-60F8D758775B}"/>
    <dgm:cxn modelId="{B87348F1-E81A-4236-BFAC-4356A04F4451}" type="presOf" srcId="{B70A5A68-DD65-4359-9B9B-BAD46136B161}" destId="{CE0A628F-B474-46CC-820B-AABA1D57CEDC}" srcOrd="0" destOrd="0" presId="urn:microsoft.com/office/officeart/2005/8/layout/vList5"/>
    <dgm:cxn modelId="{ACABA2ED-336A-44B7-AB07-D4825EAEAFBE}" srcId="{680F7CB9-6938-48BC-98AD-BCA1FB7222B6}" destId="{7E0D2484-BF0F-474D-B4E3-4E6BF371371E}" srcOrd="1" destOrd="0" parTransId="{7099EDB8-A6C9-4FE1-BA60-F26B9C08DC7E}" sibTransId="{3BAB06A4-099B-431D-B442-13C89E9D39C9}"/>
    <dgm:cxn modelId="{358A4821-9DD9-4DF6-B222-B291F25EBA14}" type="presOf" srcId="{C7878FB0-71AE-45E2-9B20-50DA69DDE792}" destId="{8CD5E2A5-7FF9-4C85-80C2-FFF89C0CAD62}" srcOrd="0" destOrd="1" presId="urn:microsoft.com/office/officeart/2005/8/layout/vList5"/>
    <dgm:cxn modelId="{5C850878-3854-4432-974D-FE7844EF7168}" srcId="{7FFA74C5-8430-47EA-B5E0-6349708C4C61}" destId="{B70A5A68-DD65-4359-9B9B-BAD46136B161}" srcOrd="2" destOrd="0" parTransId="{922BB483-7380-4F8F-8FE8-D4FBEFEB7550}" sibTransId="{4907B151-887A-49C1-A9CF-1F919ABF0CA4}"/>
    <dgm:cxn modelId="{98E9C77F-1F9A-459A-8C8E-A8CE6B1E5B03}" type="presOf" srcId="{55A3FE81-EA55-456D-A998-A198C0B213C1}" destId="{4F87564A-2180-4AE4-94CA-131201E5A09F}" srcOrd="0" destOrd="1" presId="urn:microsoft.com/office/officeart/2005/8/layout/vList5"/>
    <dgm:cxn modelId="{066343BD-2D0D-416F-B00B-1E0246F13F51}" srcId="{7FFA74C5-8430-47EA-B5E0-6349708C4C61}" destId="{CAC930FC-797C-49E0-8B3C-41C4C72B1BC4}" srcOrd="0" destOrd="0" parTransId="{A5476867-6FA2-4C64-97F0-1B3D243DD30F}" sibTransId="{28D021BB-03A4-4F5D-93CB-E47AA8EE807C}"/>
    <dgm:cxn modelId="{9D476D97-114A-4405-B25E-C80115CFB8AC}" type="presOf" srcId="{FD0BA237-AB62-4BDE-BFF5-28A8E9A09DC0}" destId="{7179FAFD-2F99-4909-B511-56A7E437E73C}" srcOrd="0" destOrd="3" presId="urn:microsoft.com/office/officeart/2005/8/layout/vList5"/>
    <dgm:cxn modelId="{919F4213-0334-485E-B96C-97D117EF5CBC}" srcId="{B70A5A68-DD65-4359-9B9B-BAD46136B161}" destId="{FC046107-E23E-45BE-9B09-E1100B833F47}" srcOrd="3" destOrd="0" parTransId="{877BD2C5-329C-4066-9BED-021C62DAB171}" sibTransId="{C984B02E-9C5B-4E8B-BE8D-EB1572112177}"/>
    <dgm:cxn modelId="{3EFE39B2-C8B5-4E3F-9FAD-BA0BC619DF16}" srcId="{B70A5A68-DD65-4359-9B9B-BAD46136B161}" destId="{0EC35011-D5E7-46AF-8B82-B206FD66BC7D}" srcOrd="1" destOrd="0" parTransId="{574E0E85-334E-495B-A124-7DD8B03C4E1F}" sibTransId="{CFE6776C-7379-4F98-AA25-96757D9B8EBB}"/>
    <dgm:cxn modelId="{19FEBC64-279E-42CA-877C-0B42AC41DD25}" type="presOf" srcId="{680F7CB9-6938-48BC-98AD-BCA1FB7222B6}" destId="{B0AC490E-9341-4863-AD01-8F93EEA2D284}" srcOrd="0" destOrd="0" presId="urn:microsoft.com/office/officeart/2005/8/layout/vList5"/>
    <dgm:cxn modelId="{26D37A71-7C46-4C13-BB76-7FE6C6889150}" srcId="{7FFA74C5-8430-47EA-B5E0-6349708C4C61}" destId="{680F7CB9-6938-48BC-98AD-BCA1FB7222B6}" srcOrd="1" destOrd="0" parTransId="{A8E6208B-F48F-4BE4-A048-8C2A0BB0A42B}" sibTransId="{19E57677-7C4C-4F34-9B88-5396BA7A6858}"/>
    <dgm:cxn modelId="{050B3C6F-323D-4B01-8A1D-104FFA65374F}" type="presOf" srcId="{C216D442-7410-4BC0-AAEF-F1B0559394A2}" destId="{15580355-E59F-419B-B080-3917A0A13C86}" srcOrd="0" destOrd="0" presId="urn:microsoft.com/office/officeart/2005/8/layout/vList5"/>
    <dgm:cxn modelId="{A4A705F2-BEF1-47A0-B901-574B0097A4C2}" type="presOf" srcId="{CAC930FC-797C-49E0-8B3C-41C4C72B1BC4}" destId="{AA9A2E96-8DFA-4830-8323-5EA03EAF0D05}" srcOrd="0" destOrd="0" presId="urn:microsoft.com/office/officeart/2005/8/layout/vList5"/>
    <dgm:cxn modelId="{D639F6EA-F3F1-485B-9B67-17BB8BEC2254}" srcId="{B70A5A68-DD65-4359-9B9B-BAD46136B161}" destId="{C90F733B-C446-4AF6-BEE7-FBCAA49A8F86}" srcOrd="0" destOrd="0" parTransId="{25B0618B-D7B0-4A14-8D23-6567343B785A}" sibTransId="{38092297-F956-4576-BAB3-E282655DC939}"/>
    <dgm:cxn modelId="{E8725108-74B0-4507-972F-558ED69919C6}" srcId="{ED8EA24A-CFE8-409E-8717-17B3607AD690}" destId="{ED289ED6-EFD6-467E-BB8A-10CDCF6F4CD3}" srcOrd="2" destOrd="0" parTransId="{5F8E8D4A-D481-410B-9907-59AD95F421CD}" sibTransId="{A3CE3BB5-9710-4D2A-BC1F-9AC6E456D230}"/>
    <dgm:cxn modelId="{30C46D01-2157-4190-B871-96927212799D}" type="presOf" srcId="{60FF0AD6-5B62-4C53-89F5-0671AD078074}" destId="{8CD5E2A5-7FF9-4C85-80C2-FFF89C0CAD62}" srcOrd="0" destOrd="3" presId="urn:microsoft.com/office/officeart/2005/8/layout/vList5"/>
    <dgm:cxn modelId="{F5FFCB32-D926-417C-A19A-1B52935B70C1}" type="presOf" srcId="{22C3620F-CD69-41EF-9CFB-0123B39FEB6C}" destId="{7179FAFD-2F99-4909-B511-56A7E437E73C}" srcOrd="0" destOrd="2" presId="urn:microsoft.com/office/officeart/2005/8/layout/vList5"/>
    <dgm:cxn modelId="{1565C113-C252-4047-B342-2B7FEE473759}" type="presOf" srcId="{0B091B54-9FAD-4BBF-8FD3-9EDF6F74F222}" destId="{4F87564A-2180-4AE4-94CA-131201E5A09F}" srcOrd="0" destOrd="2" presId="urn:microsoft.com/office/officeart/2005/8/layout/vList5"/>
    <dgm:cxn modelId="{94D0409B-92FD-4B78-BDE2-BD6E87FB4A8F}" srcId="{44F2044E-1E78-4E74-9EE8-9DDCAF7A8C7E}" destId="{DA4B581F-8C25-43E8-9531-B3E1ECA7E1CF}" srcOrd="0" destOrd="0" parTransId="{38CFFCB8-6D44-4B38-A9D4-739669BFA9F9}" sibTransId="{F85193AA-B145-44FE-9416-4B832F7E1B7E}"/>
    <dgm:cxn modelId="{03EEFC24-D034-417D-A5A2-EB7E1CD49A66}" srcId="{CAC930FC-797C-49E0-8B3C-41C4C72B1BC4}" destId="{77D5987D-3718-46F7-9262-2F92697D3BF1}" srcOrd="1" destOrd="0" parTransId="{4A122A2C-39FB-4A55-9836-87825A682AD2}" sibTransId="{0DE31580-DA3D-47EF-9F16-BD30C96726E5}"/>
    <dgm:cxn modelId="{A1AA027A-1333-4809-AC00-26E6838DED19}" srcId="{CAC930FC-797C-49E0-8B3C-41C4C72B1BC4}" destId="{22C3620F-CD69-41EF-9CFB-0123B39FEB6C}" srcOrd="2" destOrd="0" parTransId="{EFE0F045-F62F-4A6E-8AE0-C92048693964}" sibTransId="{E13C71A8-C96A-4D9E-B1AE-7FB4FEFCF24A}"/>
    <dgm:cxn modelId="{6313F2F2-EC69-4DAD-894E-2F34EFBB07AB}" type="presOf" srcId="{ED289ED6-EFD6-467E-BB8A-10CDCF6F4CD3}" destId="{8CD5E2A5-7FF9-4C85-80C2-FFF89C0CAD62}" srcOrd="0" destOrd="2" presId="urn:microsoft.com/office/officeart/2005/8/layout/vList5"/>
    <dgm:cxn modelId="{399E38B3-AC68-4459-9489-94E369C7B9D0}" srcId="{CAC930FC-797C-49E0-8B3C-41C4C72B1BC4}" destId="{71BDF075-76CA-49D9-A699-FC7363F1CC3E}" srcOrd="0" destOrd="0" parTransId="{E042CF8C-8722-4E14-A5E0-49591D440E4B}" sibTransId="{FAE71FE5-63BE-440E-890E-2208C5182C35}"/>
    <dgm:cxn modelId="{17FB5D8C-160E-4003-BD25-962488982B28}" type="presOf" srcId="{ACE53274-1DED-4C74-BE4D-2C86B8F03912}" destId="{C482C3CC-776E-4F62-84D8-FFA38C7C825F}" srcOrd="0" destOrd="2" presId="urn:microsoft.com/office/officeart/2005/8/layout/vList5"/>
    <dgm:cxn modelId="{E9E821FF-B6AC-44D6-9B4A-80CCB18816FF}" srcId="{B70A5A68-DD65-4359-9B9B-BAD46136B161}" destId="{ACE53274-1DED-4C74-BE4D-2C86B8F03912}" srcOrd="2" destOrd="0" parTransId="{E1D5F01F-07B6-4A54-8222-0FA1622DBF40}" sibTransId="{91357C26-67EC-40E7-B644-BF80FB198CFA}"/>
    <dgm:cxn modelId="{D6A0257D-C148-4848-A3DB-DD99E130F94E}" type="presOf" srcId="{7FFA74C5-8430-47EA-B5E0-6349708C4C61}" destId="{8549DC8B-D3FA-4A57-9236-99447711B395}" srcOrd="0" destOrd="0" presId="urn:microsoft.com/office/officeart/2005/8/layout/vList5"/>
    <dgm:cxn modelId="{E1A869EA-21B5-4AAC-B4C8-3EB8B4E7AF3C}" srcId="{7FFA74C5-8430-47EA-B5E0-6349708C4C61}" destId="{44F2044E-1E78-4E74-9EE8-9DDCAF7A8C7E}" srcOrd="3" destOrd="0" parTransId="{E9D95D6C-506A-48E0-B99D-5F9B8BE82D75}" sibTransId="{2AD27182-D5CA-4F1A-8309-05F16C3668FA}"/>
    <dgm:cxn modelId="{5E312261-473B-45F1-B6F0-EC13511DB7C9}" type="presOf" srcId="{FC046107-E23E-45BE-9B09-E1100B833F47}" destId="{C482C3CC-776E-4F62-84D8-FFA38C7C825F}" srcOrd="0" destOrd="3" presId="urn:microsoft.com/office/officeart/2005/8/layout/vList5"/>
    <dgm:cxn modelId="{B63B2A9E-AECF-40C8-BF4B-35F3D37FEBE1}" type="presOf" srcId="{71BDF075-76CA-49D9-A699-FC7363F1CC3E}" destId="{7179FAFD-2F99-4909-B511-56A7E437E73C}" srcOrd="0" destOrd="0" presId="urn:microsoft.com/office/officeart/2005/8/layout/vList5"/>
    <dgm:cxn modelId="{6075D3BE-129E-4A89-9258-026857F78D3F}" type="presOf" srcId="{DC293F83-2FBD-483E-98BD-A9B85940AA54}" destId="{8CD5E2A5-7FF9-4C85-80C2-FFF89C0CAD62}" srcOrd="0" destOrd="0" presId="urn:microsoft.com/office/officeart/2005/8/layout/vList5"/>
    <dgm:cxn modelId="{554EABFC-EF14-4B2B-AF32-B91DBC321500}" srcId="{680F7CB9-6938-48BC-98AD-BCA1FB7222B6}" destId="{C216D442-7410-4BC0-AAEF-F1B0559394A2}" srcOrd="0" destOrd="0" parTransId="{3222F83E-0ADE-4A08-9CFA-1F74C6548823}" sibTransId="{80A0CC8A-EE92-41D6-A627-CEA2BF80FC78}"/>
    <dgm:cxn modelId="{C3209EB2-DF54-4F76-9490-C0693CFB9099}" type="presOf" srcId="{ED8EA24A-CFE8-409E-8717-17B3607AD690}" destId="{3175C1B4-9134-4BA2-8D97-2434299D1765}" srcOrd="0" destOrd="0" presId="urn:microsoft.com/office/officeart/2005/8/layout/vList5"/>
    <dgm:cxn modelId="{478C9D41-6778-4E21-97E7-D97BF4E73B96}" type="presOf" srcId="{44F2044E-1E78-4E74-9EE8-9DDCAF7A8C7E}" destId="{98CD653D-BE92-4E82-82EF-3C94A235C20C}" srcOrd="0" destOrd="0" presId="urn:microsoft.com/office/officeart/2005/8/layout/vList5"/>
    <dgm:cxn modelId="{F7819B3F-F1AA-4A61-A034-59105C34BAD1}" type="presOf" srcId="{0EC35011-D5E7-46AF-8B82-B206FD66BC7D}" destId="{C482C3CC-776E-4F62-84D8-FFA38C7C825F}" srcOrd="0" destOrd="1" presId="urn:microsoft.com/office/officeart/2005/8/layout/vList5"/>
    <dgm:cxn modelId="{721E0F6D-0C04-4452-A0B6-36ECF6329D84}" type="presParOf" srcId="{8549DC8B-D3FA-4A57-9236-99447711B395}" destId="{1708F016-3AF6-43B8-85FC-11DC306E7390}" srcOrd="0" destOrd="0" presId="urn:microsoft.com/office/officeart/2005/8/layout/vList5"/>
    <dgm:cxn modelId="{D5E1C6A9-1527-4387-9B53-EE64F8845777}" type="presParOf" srcId="{1708F016-3AF6-43B8-85FC-11DC306E7390}" destId="{AA9A2E96-8DFA-4830-8323-5EA03EAF0D05}" srcOrd="0" destOrd="0" presId="urn:microsoft.com/office/officeart/2005/8/layout/vList5"/>
    <dgm:cxn modelId="{DB2DE94E-ECE7-49A9-A223-14ECD0A3D1AA}" type="presParOf" srcId="{1708F016-3AF6-43B8-85FC-11DC306E7390}" destId="{7179FAFD-2F99-4909-B511-56A7E437E73C}" srcOrd="1" destOrd="0" presId="urn:microsoft.com/office/officeart/2005/8/layout/vList5"/>
    <dgm:cxn modelId="{D0593F42-F3D5-4D91-B0F2-88C800E85FC1}" type="presParOf" srcId="{8549DC8B-D3FA-4A57-9236-99447711B395}" destId="{8F44BA76-A825-45D5-8C51-2600945FAFF2}" srcOrd="1" destOrd="0" presId="urn:microsoft.com/office/officeart/2005/8/layout/vList5"/>
    <dgm:cxn modelId="{F1E377B3-7E8C-465E-9ECC-C6178825435D}" type="presParOf" srcId="{8549DC8B-D3FA-4A57-9236-99447711B395}" destId="{F50C9588-AC11-4FDC-BE4F-649D09FCB5B0}" srcOrd="2" destOrd="0" presId="urn:microsoft.com/office/officeart/2005/8/layout/vList5"/>
    <dgm:cxn modelId="{82B17DA2-07F2-4700-BB5D-1F7716299380}" type="presParOf" srcId="{F50C9588-AC11-4FDC-BE4F-649D09FCB5B0}" destId="{B0AC490E-9341-4863-AD01-8F93EEA2D284}" srcOrd="0" destOrd="0" presId="urn:microsoft.com/office/officeart/2005/8/layout/vList5"/>
    <dgm:cxn modelId="{4DFD54E4-3C32-4129-A488-A4F792F69C3E}" type="presParOf" srcId="{F50C9588-AC11-4FDC-BE4F-649D09FCB5B0}" destId="{15580355-E59F-419B-B080-3917A0A13C86}" srcOrd="1" destOrd="0" presId="urn:microsoft.com/office/officeart/2005/8/layout/vList5"/>
    <dgm:cxn modelId="{2833B85D-B05B-4EA2-A0ED-00968ABFAAB0}" type="presParOf" srcId="{8549DC8B-D3FA-4A57-9236-99447711B395}" destId="{C6859939-D2D5-49D1-A91B-B6A9343F59EF}" srcOrd="3" destOrd="0" presId="urn:microsoft.com/office/officeart/2005/8/layout/vList5"/>
    <dgm:cxn modelId="{8A06C98F-CD1C-472E-B536-87D92A0D5617}" type="presParOf" srcId="{8549DC8B-D3FA-4A57-9236-99447711B395}" destId="{7A05631E-9A8A-4539-9969-10A630356077}" srcOrd="4" destOrd="0" presId="urn:microsoft.com/office/officeart/2005/8/layout/vList5"/>
    <dgm:cxn modelId="{965B68AE-C273-48C7-87DF-DD5FF425227F}" type="presParOf" srcId="{7A05631E-9A8A-4539-9969-10A630356077}" destId="{CE0A628F-B474-46CC-820B-AABA1D57CEDC}" srcOrd="0" destOrd="0" presId="urn:microsoft.com/office/officeart/2005/8/layout/vList5"/>
    <dgm:cxn modelId="{29E48C41-6046-42DB-BD21-6BF0D75F9EF8}" type="presParOf" srcId="{7A05631E-9A8A-4539-9969-10A630356077}" destId="{C482C3CC-776E-4F62-84D8-FFA38C7C825F}" srcOrd="1" destOrd="0" presId="urn:microsoft.com/office/officeart/2005/8/layout/vList5"/>
    <dgm:cxn modelId="{3C0D1778-3106-43E1-B754-D5A390CB2700}" type="presParOf" srcId="{8549DC8B-D3FA-4A57-9236-99447711B395}" destId="{1F4B4947-74E6-418F-B749-5FB571FDABA7}" srcOrd="5" destOrd="0" presId="urn:microsoft.com/office/officeart/2005/8/layout/vList5"/>
    <dgm:cxn modelId="{42FA285B-7BDA-48AD-B5DB-CCC842A8A7CA}" type="presParOf" srcId="{8549DC8B-D3FA-4A57-9236-99447711B395}" destId="{17B1FD36-ADB6-4C11-846A-EED5B0B13524}" srcOrd="6" destOrd="0" presId="urn:microsoft.com/office/officeart/2005/8/layout/vList5"/>
    <dgm:cxn modelId="{77F9A3CF-5028-427A-A72A-B7D7ED402D7D}" type="presParOf" srcId="{17B1FD36-ADB6-4C11-846A-EED5B0B13524}" destId="{98CD653D-BE92-4E82-82EF-3C94A235C20C}" srcOrd="0" destOrd="0" presId="urn:microsoft.com/office/officeart/2005/8/layout/vList5"/>
    <dgm:cxn modelId="{CA5476CB-14B9-4F5C-B77D-FBAA4BE9187F}" type="presParOf" srcId="{17B1FD36-ADB6-4C11-846A-EED5B0B13524}" destId="{4F87564A-2180-4AE4-94CA-131201E5A09F}" srcOrd="1" destOrd="0" presId="urn:microsoft.com/office/officeart/2005/8/layout/vList5"/>
    <dgm:cxn modelId="{87B9BEE6-36DC-4690-B997-94DE64E70718}" type="presParOf" srcId="{8549DC8B-D3FA-4A57-9236-99447711B395}" destId="{FA5965E5-97F4-4813-9AB0-D740CE3B1B93}" srcOrd="7" destOrd="0" presId="urn:microsoft.com/office/officeart/2005/8/layout/vList5"/>
    <dgm:cxn modelId="{0DCA149F-1539-4085-B29A-127129994455}" type="presParOf" srcId="{8549DC8B-D3FA-4A57-9236-99447711B395}" destId="{D8775E95-47A0-414E-9865-BD5469384F18}" srcOrd="8" destOrd="0" presId="urn:microsoft.com/office/officeart/2005/8/layout/vList5"/>
    <dgm:cxn modelId="{8DD34C10-B417-4E0B-83E1-882603DB9341}" type="presParOf" srcId="{D8775E95-47A0-414E-9865-BD5469384F18}" destId="{3175C1B4-9134-4BA2-8D97-2434299D1765}" srcOrd="0" destOrd="0" presId="urn:microsoft.com/office/officeart/2005/8/layout/vList5"/>
    <dgm:cxn modelId="{13A987E5-8EA8-456C-B563-F5370E0F7A26}" type="presParOf" srcId="{D8775E95-47A0-414E-9865-BD5469384F18}" destId="{8CD5E2A5-7FF9-4C85-80C2-FFF89C0CAD6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9CE447-D571-4CC3-82FF-CDD78F00E330}" type="doc">
      <dgm:prSet loTypeId="urn:microsoft.com/office/officeart/2005/8/layout/arrow2" loCatId="process" qsTypeId="urn:microsoft.com/office/officeart/2005/8/quickstyle/simple1" qsCatId="simple" csTypeId="urn:microsoft.com/office/officeart/2005/8/colors/colorful1" csCatId="colorful" phldr="1"/>
      <dgm:spPr/>
    </dgm:pt>
    <dgm:pt modelId="{C52442E0-69CB-42F2-8559-34E30EA91721}">
      <dgm:prSet phldrT="[Text]"/>
      <dgm:spPr/>
      <dgm:t>
        <a:bodyPr/>
        <a:lstStyle/>
        <a:p>
          <a:r>
            <a:rPr lang="en-US" sz="3000" b="0" dirty="0" smtClean="0">
              <a:solidFill>
                <a:srgbClr val="000000"/>
              </a:solidFill>
              <a:latin typeface="Calibri"/>
              <a:cs typeface="Calibri"/>
            </a:rPr>
            <a:t>Jan. 2019 Transition Plan reviewed by BOT / MDE</a:t>
          </a:r>
          <a:endParaRPr lang="en-US" sz="3000" b="0" dirty="0">
            <a:solidFill>
              <a:srgbClr val="010000"/>
            </a:solidFill>
            <a:latin typeface="Calibri"/>
            <a:cs typeface="Calibri"/>
          </a:endParaRPr>
        </a:p>
      </dgm:t>
    </dgm:pt>
    <dgm:pt modelId="{3054B0F3-E9BE-4EC4-A363-6004F8C49234}" type="parTrans" cxnId="{FE7CADEE-73D4-49C2-B301-4ED9E7A20384}">
      <dgm:prSet/>
      <dgm:spPr/>
      <dgm:t>
        <a:bodyPr/>
        <a:lstStyle/>
        <a:p>
          <a:endParaRPr lang="en-US"/>
        </a:p>
      </dgm:t>
    </dgm:pt>
    <dgm:pt modelId="{BC39E94B-1329-4281-96F6-FCB00B0DDA39}" type="sibTrans" cxnId="{FE7CADEE-73D4-49C2-B301-4ED9E7A20384}">
      <dgm:prSet/>
      <dgm:spPr/>
      <dgm:t>
        <a:bodyPr/>
        <a:lstStyle/>
        <a:p>
          <a:endParaRPr lang="en-US"/>
        </a:p>
      </dgm:t>
    </dgm:pt>
    <dgm:pt modelId="{C40D8A4B-A6A6-47A2-BEF3-EF37A3D31D75}">
      <dgm:prSet phldrT="[Text]"/>
      <dgm:spPr/>
      <dgm:t>
        <a:bodyPr/>
        <a:lstStyle/>
        <a:p>
          <a:endParaRPr lang="en-US"/>
        </a:p>
      </dgm:t>
    </dgm:pt>
    <dgm:pt modelId="{B8346475-6127-416C-BE38-A4C4C92EF249}" type="parTrans" cxnId="{FC67E38E-485E-441B-982C-E3B612115021}">
      <dgm:prSet/>
      <dgm:spPr/>
      <dgm:t>
        <a:bodyPr/>
        <a:lstStyle/>
        <a:p>
          <a:endParaRPr lang="en-US"/>
        </a:p>
      </dgm:t>
    </dgm:pt>
    <dgm:pt modelId="{D94B7D2F-22B5-4DA5-BAB7-39D99A58DC8A}" type="sibTrans" cxnId="{FC67E38E-485E-441B-982C-E3B612115021}">
      <dgm:prSet/>
      <dgm:spPr/>
      <dgm:t>
        <a:bodyPr/>
        <a:lstStyle/>
        <a:p>
          <a:endParaRPr lang="en-US"/>
        </a:p>
      </dgm:t>
    </dgm:pt>
    <dgm:pt modelId="{15F6CE25-8877-47F3-A43F-6428A4D69E81}">
      <dgm:prSet phldrT="[Text]"/>
      <dgm:spPr/>
      <dgm:t>
        <a:bodyPr/>
        <a:lstStyle/>
        <a:p>
          <a:r>
            <a:rPr lang="en-US" sz="3000" b="0" dirty="0" smtClean="0">
              <a:solidFill>
                <a:srgbClr val="000000"/>
              </a:solidFill>
              <a:latin typeface="Calibri"/>
              <a:cs typeface="Calibri"/>
            </a:rPr>
            <a:t>Feb. 2019 Performance Indicator research and target projections</a:t>
          </a:r>
          <a:endParaRPr lang="en-US" sz="3000" b="0" i="1" dirty="0">
            <a:solidFill>
              <a:srgbClr val="000000"/>
            </a:solidFill>
            <a:latin typeface="Calibri"/>
            <a:cs typeface="Calibri"/>
          </a:endParaRPr>
        </a:p>
      </dgm:t>
    </dgm:pt>
    <dgm:pt modelId="{1BF8D24B-AB30-444B-AAAB-6005F02E44BD}" type="parTrans" cxnId="{8BF1CE1C-DAF3-4AFF-BF97-CEB14B341C20}">
      <dgm:prSet/>
      <dgm:spPr/>
      <dgm:t>
        <a:bodyPr/>
        <a:lstStyle/>
        <a:p>
          <a:endParaRPr lang="en-US"/>
        </a:p>
      </dgm:t>
    </dgm:pt>
    <dgm:pt modelId="{402BEF99-255A-4EF0-B54A-3020390C8811}" type="sibTrans" cxnId="{8BF1CE1C-DAF3-4AFF-BF97-CEB14B341C20}">
      <dgm:prSet/>
      <dgm:spPr/>
      <dgm:t>
        <a:bodyPr/>
        <a:lstStyle/>
        <a:p>
          <a:endParaRPr lang="en-US"/>
        </a:p>
      </dgm:t>
    </dgm:pt>
    <dgm:pt modelId="{BC10F9C5-2CD0-4B98-BA58-8F89D796938D}">
      <dgm:prSet phldrT="[Text]"/>
      <dgm:spPr/>
      <dgm:t>
        <a:bodyPr/>
        <a:lstStyle/>
        <a:p>
          <a:endParaRPr lang="en-US"/>
        </a:p>
      </dgm:t>
    </dgm:pt>
    <dgm:pt modelId="{45DA3328-3650-4920-9ABC-5A9420DA98DC}" type="parTrans" cxnId="{C1891544-8E23-4320-9B4A-4E42B612D4C0}">
      <dgm:prSet/>
      <dgm:spPr/>
      <dgm:t>
        <a:bodyPr/>
        <a:lstStyle/>
        <a:p>
          <a:endParaRPr lang="en-US"/>
        </a:p>
      </dgm:t>
    </dgm:pt>
    <dgm:pt modelId="{07D3EAF8-003F-4780-95F6-296A7FCE6120}" type="sibTrans" cxnId="{C1891544-8E23-4320-9B4A-4E42B612D4C0}">
      <dgm:prSet/>
      <dgm:spPr/>
      <dgm:t>
        <a:bodyPr/>
        <a:lstStyle/>
        <a:p>
          <a:endParaRPr lang="en-US"/>
        </a:p>
      </dgm:t>
    </dgm:pt>
    <dgm:pt modelId="{9DB10D34-625E-41F4-9E31-679982886B1C}">
      <dgm:prSet phldrT="[Text]" custT="1"/>
      <dgm:spPr/>
      <dgm:t>
        <a:bodyPr/>
        <a:lstStyle/>
        <a:p>
          <a:r>
            <a:rPr lang="en-US" sz="1600" i="0" dirty="0" smtClean="0">
              <a:solidFill>
                <a:srgbClr val="000000"/>
              </a:solidFill>
              <a:latin typeface="Calibri"/>
              <a:cs typeface="Calibri"/>
            </a:rPr>
            <a:t>March 2019 Governor’s Office review</a:t>
          </a:r>
          <a:endParaRPr lang="en-US" sz="1600" i="0" dirty="0">
            <a:solidFill>
              <a:srgbClr val="000000"/>
            </a:solidFill>
            <a:latin typeface="Calibri"/>
            <a:cs typeface="Calibri"/>
          </a:endParaRPr>
        </a:p>
      </dgm:t>
    </dgm:pt>
    <dgm:pt modelId="{317D0C79-0A61-4004-B36B-04F1110DF40C}" type="parTrans" cxnId="{722A9B25-2E4D-430D-B427-78064FFD8294}">
      <dgm:prSet/>
      <dgm:spPr/>
      <dgm:t>
        <a:bodyPr/>
        <a:lstStyle/>
        <a:p>
          <a:endParaRPr lang="en-US"/>
        </a:p>
      </dgm:t>
    </dgm:pt>
    <dgm:pt modelId="{E878ED8A-9DE6-4975-A556-C265D77004C8}" type="sibTrans" cxnId="{722A9B25-2E4D-430D-B427-78064FFD8294}">
      <dgm:prSet/>
      <dgm:spPr/>
      <dgm:t>
        <a:bodyPr/>
        <a:lstStyle/>
        <a:p>
          <a:endParaRPr lang="en-US"/>
        </a:p>
      </dgm:t>
    </dgm:pt>
    <dgm:pt modelId="{1CBE5DB7-19EE-4584-BB26-372686CD39C2}">
      <dgm:prSet phldrT="[Text]"/>
      <dgm:spPr/>
      <dgm:t>
        <a:bodyPr/>
        <a:lstStyle/>
        <a:p>
          <a:r>
            <a:rPr lang="en-US" sz="3000" i="0" dirty="0" smtClean="0">
              <a:solidFill>
                <a:srgbClr val="000000"/>
              </a:solidFill>
              <a:latin typeface="Calibri"/>
              <a:cs typeface="Calibri"/>
            </a:rPr>
            <a:t>April 2019 Submission of Transition Plan to Federal DOE</a:t>
          </a:r>
          <a:endParaRPr lang="en-US" sz="3000" i="0" dirty="0">
            <a:solidFill>
              <a:srgbClr val="000000"/>
            </a:solidFill>
            <a:latin typeface="Calibri"/>
            <a:cs typeface="Calibri"/>
          </a:endParaRPr>
        </a:p>
      </dgm:t>
    </dgm:pt>
    <dgm:pt modelId="{E7CE00A7-79F2-4A2B-9AAF-06CDE5AB8F97}" type="parTrans" cxnId="{558F9BA4-F01B-45DD-AFFF-EE4C2F1EAB72}">
      <dgm:prSet/>
      <dgm:spPr/>
      <dgm:t>
        <a:bodyPr/>
        <a:lstStyle/>
        <a:p>
          <a:endParaRPr lang="en-US"/>
        </a:p>
      </dgm:t>
    </dgm:pt>
    <dgm:pt modelId="{EE13AB71-B9AE-4BD2-921C-4A4EFD93317B}" type="sibTrans" cxnId="{558F9BA4-F01B-45DD-AFFF-EE4C2F1EAB72}">
      <dgm:prSet/>
      <dgm:spPr/>
      <dgm:t>
        <a:bodyPr/>
        <a:lstStyle/>
        <a:p>
          <a:endParaRPr lang="en-US"/>
        </a:p>
      </dgm:t>
    </dgm:pt>
    <dgm:pt modelId="{6852248B-98F9-4F99-9FD9-CB8126E212DA}">
      <dgm:prSet phldrT="[Text]"/>
      <dgm:spPr/>
      <dgm:t>
        <a:bodyPr/>
        <a:lstStyle/>
        <a:p>
          <a:r>
            <a:rPr lang="en-US" sz="3000" i="0" dirty="0" smtClean="0">
              <a:solidFill>
                <a:srgbClr val="000000"/>
              </a:solidFill>
              <a:latin typeface="Calibri"/>
              <a:cs typeface="Calibri"/>
            </a:rPr>
            <a:t>July 2019 Receipt of State Allocation and Distribution to Local Consortia</a:t>
          </a:r>
          <a:endParaRPr lang="en-US" sz="3000" i="0" dirty="0">
            <a:solidFill>
              <a:srgbClr val="000000"/>
            </a:solidFill>
            <a:latin typeface="Calibri"/>
            <a:cs typeface="Calibri"/>
          </a:endParaRPr>
        </a:p>
      </dgm:t>
    </dgm:pt>
    <dgm:pt modelId="{8B9E2190-3EE7-40F2-B71B-4BE324EAA63F}" type="parTrans" cxnId="{1C4C302F-1C64-427E-B767-06F216891DCE}">
      <dgm:prSet/>
      <dgm:spPr/>
      <dgm:t>
        <a:bodyPr/>
        <a:lstStyle/>
        <a:p>
          <a:endParaRPr lang="en-US"/>
        </a:p>
      </dgm:t>
    </dgm:pt>
    <dgm:pt modelId="{6A4A2870-BF9D-4B62-A810-1ADCBBEFFB30}" type="sibTrans" cxnId="{1C4C302F-1C64-427E-B767-06F216891DCE}">
      <dgm:prSet/>
      <dgm:spPr/>
      <dgm:t>
        <a:bodyPr/>
        <a:lstStyle/>
        <a:p>
          <a:endParaRPr lang="en-US"/>
        </a:p>
      </dgm:t>
    </dgm:pt>
    <dgm:pt modelId="{23E14105-B139-4438-B57B-10F714BCF7BA}">
      <dgm:prSet phldrT="[Text]"/>
      <dgm:spPr/>
      <dgm:t>
        <a:bodyPr/>
        <a:lstStyle/>
        <a:p>
          <a:endParaRPr lang="en-US" sz="3000" i="1" dirty="0">
            <a:solidFill>
              <a:srgbClr val="000000"/>
            </a:solidFill>
            <a:latin typeface="Calibri"/>
            <a:cs typeface="Calibri"/>
          </a:endParaRPr>
        </a:p>
      </dgm:t>
    </dgm:pt>
    <dgm:pt modelId="{A258D518-3667-49BA-9BC0-8D44692D5834}" type="parTrans" cxnId="{B935F027-5AFD-41EC-B769-F1CB70557D16}">
      <dgm:prSet/>
      <dgm:spPr/>
      <dgm:t>
        <a:bodyPr/>
        <a:lstStyle/>
        <a:p>
          <a:endParaRPr lang="en-US"/>
        </a:p>
      </dgm:t>
    </dgm:pt>
    <dgm:pt modelId="{D71E7637-E55C-4847-AC2D-BDEB31A9867E}" type="sibTrans" cxnId="{B935F027-5AFD-41EC-B769-F1CB70557D16}">
      <dgm:prSet/>
      <dgm:spPr/>
      <dgm:t>
        <a:bodyPr/>
        <a:lstStyle/>
        <a:p>
          <a:endParaRPr lang="en-US"/>
        </a:p>
      </dgm:t>
    </dgm:pt>
    <dgm:pt modelId="{1A41C8A1-2405-4F0A-9060-B24E9EB23AD5}">
      <dgm:prSet phldrT="[Text]"/>
      <dgm:spPr/>
      <dgm:t>
        <a:bodyPr/>
        <a:lstStyle/>
        <a:p>
          <a:endParaRPr lang="en-US"/>
        </a:p>
      </dgm:t>
    </dgm:pt>
    <dgm:pt modelId="{FF3B191C-EECE-47CD-8725-9B0B3A95E717}" type="parTrans" cxnId="{81AF69CF-83CE-4898-BEF0-253FF9FA5FD5}">
      <dgm:prSet/>
      <dgm:spPr/>
      <dgm:t>
        <a:bodyPr/>
        <a:lstStyle/>
        <a:p>
          <a:endParaRPr lang="en-US"/>
        </a:p>
      </dgm:t>
    </dgm:pt>
    <dgm:pt modelId="{5D46E883-D0F2-459F-BC79-0E3E78726A2E}" type="sibTrans" cxnId="{81AF69CF-83CE-4898-BEF0-253FF9FA5FD5}">
      <dgm:prSet/>
      <dgm:spPr/>
      <dgm:t>
        <a:bodyPr/>
        <a:lstStyle/>
        <a:p>
          <a:endParaRPr lang="en-US"/>
        </a:p>
      </dgm:t>
    </dgm:pt>
    <dgm:pt modelId="{2C627266-FA6C-4FAF-B8C9-1F7E29843393}" type="pres">
      <dgm:prSet presAssocID="{849CE447-D571-4CC3-82FF-CDD78F00E330}" presName="arrowDiagram" presStyleCnt="0">
        <dgm:presLayoutVars>
          <dgm:chMax val="5"/>
          <dgm:dir/>
          <dgm:resizeHandles val="exact"/>
        </dgm:presLayoutVars>
      </dgm:prSet>
      <dgm:spPr/>
    </dgm:pt>
    <dgm:pt modelId="{4293D774-1405-4F26-B14E-453B6E365171}" type="pres">
      <dgm:prSet presAssocID="{849CE447-D571-4CC3-82FF-CDD78F00E330}" presName="arrow" presStyleLbl="bgShp" presStyleIdx="0" presStyleCnt="1"/>
      <dgm:spPr/>
    </dgm:pt>
    <dgm:pt modelId="{8EA4E95E-61D2-4FE0-9AC3-4878C8915EB5}" type="pres">
      <dgm:prSet presAssocID="{849CE447-D571-4CC3-82FF-CDD78F00E330}" presName="arrowDiagram5" presStyleCnt="0"/>
      <dgm:spPr/>
    </dgm:pt>
    <dgm:pt modelId="{CFF0684A-53ED-4397-8CA5-270427B57D69}" type="pres">
      <dgm:prSet presAssocID="{C52442E0-69CB-42F2-8559-34E30EA91721}" presName="bullet5a" presStyleLbl="node1" presStyleIdx="0" presStyleCnt="5"/>
      <dgm:spPr/>
    </dgm:pt>
    <dgm:pt modelId="{8E8AD7B4-458B-4285-AF44-BEC685341F87}" type="pres">
      <dgm:prSet presAssocID="{C52442E0-69CB-42F2-8559-34E30EA91721}" presName="textBox5a" presStyleLbl="revTx" presStyleIdx="0" presStyleCnt="5">
        <dgm:presLayoutVars>
          <dgm:bulletEnabled val="1"/>
        </dgm:presLayoutVars>
      </dgm:prSet>
      <dgm:spPr/>
      <dgm:t>
        <a:bodyPr/>
        <a:lstStyle/>
        <a:p>
          <a:endParaRPr lang="en-US"/>
        </a:p>
      </dgm:t>
    </dgm:pt>
    <dgm:pt modelId="{13C4AD1C-427C-4262-ACCE-19E4423E924B}" type="pres">
      <dgm:prSet presAssocID="{15F6CE25-8877-47F3-A43F-6428A4D69E81}" presName="bullet5b" presStyleLbl="node1" presStyleIdx="1" presStyleCnt="5"/>
      <dgm:spPr/>
    </dgm:pt>
    <dgm:pt modelId="{90C2C1B1-D171-4A0D-8AA0-F1A4B04626CC}" type="pres">
      <dgm:prSet presAssocID="{15F6CE25-8877-47F3-A43F-6428A4D69E81}" presName="textBox5b" presStyleLbl="revTx" presStyleIdx="1" presStyleCnt="5">
        <dgm:presLayoutVars>
          <dgm:bulletEnabled val="1"/>
        </dgm:presLayoutVars>
      </dgm:prSet>
      <dgm:spPr/>
      <dgm:t>
        <a:bodyPr/>
        <a:lstStyle/>
        <a:p>
          <a:endParaRPr lang="en-US"/>
        </a:p>
      </dgm:t>
    </dgm:pt>
    <dgm:pt modelId="{07A7BA34-3A92-4848-AE57-A7CAFE57507D}" type="pres">
      <dgm:prSet presAssocID="{9DB10D34-625E-41F4-9E31-679982886B1C}" presName="bullet5c" presStyleLbl="node1" presStyleIdx="2" presStyleCnt="5"/>
      <dgm:spPr/>
    </dgm:pt>
    <dgm:pt modelId="{E0F5B00E-271B-4510-A4AB-86491BD1DB94}" type="pres">
      <dgm:prSet presAssocID="{9DB10D34-625E-41F4-9E31-679982886B1C}" presName="textBox5c" presStyleLbl="revTx" presStyleIdx="2" presStyleCnt="5">
        <dgm:presLayoutVars>
          <dgm:bulletEnabled val="1"/>
        </dgm:presLayoutVars>
      </dgm:prSet>
      <dgm:spPr/>
      <dgm:t>
        <a:bodyPr/>
        <a:lstStyle/>
        <a:p>
          <a:endParaRPr lang="en-US"/>
        </a:p>
      </dgm:t>
    </dgm:pt>
    <dgm:pt modelId="{DB60D7F1-F3E3-471D-89FB-7C93153CE6CE}" type="pres">
      <dgm:prSet presAssocID="{1CBE5DB7-19EE-4584-BB26-372686CD39C2}" presName="bullet5d" presStyleLbl="node1" presStyleIdx="3" presStyleCnt="5"/>
      <dgm:spPr/>
    </dgm:pt>
    <dgm:pt modelId="{A8466D5F-A23F-4DA8-BB2B-D90084FFF2F3}" type="pres">
      <dgm:prSet presAssocID="{1CBE5DB7-19EE-4584-BB26-372686CD39C2}" presName="textBox5d" presStyleLbl="revTx" presStyleIdx="3" presStyleCnt="5">
        <dgm:presLayoutVars>
          <dgm:bulletEnabled val="1"/>
        </dgm:presLayoutVars>
      </dgm:prSet>
      <dgm:spPr/>
      <dgm:t>
        <a:bodyPr/>
        <a:lstStyle/>
        <a:p>
          <a:endParaRPr lang="en-US"/>
        </a:p>
      </dgm:t>
    </dgm:pt>
    <dgm:pt modelId="{8835BE27-393A-453B-90BB-00B0E0A10014}" type="pres">
      <dgm:prSet presAssocID="{6852248B-98F9-4F99-9FD9-CB8126E212DA}" presName="bullet5e" presStyleLbl="node1" presStyleIdx="4" presStyleCnt="5"/>
      <dgm:spPr/>
    </dgm:pt>
    <dgm:pt modelId="{315EB620-0D44-4F35-93C0-61F4E59C01D1}" type="pres">
      <dgm:prSet presAssocID="{6852248B-98F9-4F99-9FD9-CB8126E212DA}" presName="textBox5e" presStyleLbl="revTx" presStyleIdx="4" presStyleCnt="5">
        <dgm:presLayoutVars>
          <dgm:bulletEnabled val="1"/>
        </dgm:presLayoutVars>
      </dgm:prSet>
      <dgm:spPr/>
      <dgm:t>
        <a:bodyPr/>
        <a:lstStyle/>
        <a:p>
          <a:endParaRPr lang="en-US"/>
        </a:p>
      </dgm:t>
    </dgm:pt>
  </dgm:ptLst>
  <dgm:cxnLst>
    <dgm:cxn modelId="{D6693DA7-72B4-414A-8AD0-10F116455513}" type="presOf" srcId="{849CE447-D571-4CC3-82FF-CDD78F00E330}" destId="{2C627266-FA6C-4FAF-B8C9-1F7E29843393}" srcOrd="0" destOrd="0" presId="urn:microsoft.com/office/officeart/2005/8/layout/arrow2"/>
    <dgm:cxn modelId="{558F9BA4-F01B-45DD-AFFF-EE4C2F1EAB72}" srcId="{849CE447-D571-4CC3-82FF-CDD78F00E330}" destId="{1CBE5DB7-19EE-4584-BB26-372686CD39C2}" srcOrd="3" destOrd="0" parTransId="{E7CE00A7-79F2-4A2B-9AAF-06CDE5AB8F97}" sibTransId="{EE13AB71-B9AE-4BD2-921C-4A4EFD93317B}"/>
    <dgm:cxn modelId="{D88EE92A-4987-4D39-8CBE-64EAEF816201}" type="presOf" srcId="{15F6CE25-8877-47F3-A43F-6428A4D69E81}" destId="{90C2C1B1-D171-4A0D-8AA0-F1A4B04626CC}" srcOrd="0" destOrd="0" presId="urn:microsoft.com/office/officeart/2005/8/layout/arrow2"/>
    <dgm:cxn modelId="{A4776AC5-F7B6-46AC-B734-E00DF11E2E24}" type="presOf" srcId="{9DB10D34-625E-41F4-9E31-679982886B1C}" destId="{E0F5B00E-271B-4510-A4AB-86491BD1DB94}" srcOrd="0" destOrd="0" presId="urn:microsoft.com/office/officeart/2005/8/layout/arrow2"/>
    <dgm:cxn modelId="{81AF69CF-83CE-4898-BEF0-253FF9FA5FD5}" srcId="{849CE447-D571-4CC3-82FF-CDD78F00E330}" destId="{1A41C8A1-2405-4F0A-9060-B24E9EB23AD5}" srcOrd="5" destOrd="0" parTransId="{FF3B191C-EECE-47CD-8725-9B0B3A95E717}" sibTransId="{5D46E883-D0F2-459F-BC79-0E3E78726A2E}"/>
    <dgm:cxn modelId="{B935F027-5AFD-41EC-B769-F1CB70557D16}" srcId="{849CE447-D571-4CC3-82FF-CDD78F00E330}" destId="{23E14105-B139-4438-B57B-10F714BCF7BA}" srcOrd="6" destOrd="0" parTransId="{A258D518-3667-49BA-9BC0-8D44692D5834}" sibTransId="{D71E7637-E55C-4847-AC2D-BDEB31A9867E}"/>
    <dgm:cxn modelId="{722A9B25-2E4D-430D-B427-78064FFD8294}" srcId="{849CE447-D571-4CC3-82FF-CDD78F00E330}" destId="{9DB10D34-625E-41F4-9E31-679982886B1C}" srcOrd="2" destOrd="0" parTransId="{317D0C79-0A61-4004-B36B-04F1110DF40C}" sibTransId="{E878ED8A-9DE6-4975-A556-C265D77004C8}"/>
    <dgm:cxn modelId="{FC67E38E-485E-441B-982C-E3B612115021}" srcId="{849CE447-D571-4CC3-82FF-CDD78F00E330}" destId="{C40D8A4B-A6A6-47A2-BEF3-EF37A3D31D75}" srcOrd="7" destOrd="0" parTransId="{B8346475-6127-416C-BE38-A4C4C92EF249}" sibTransId="{D94B7D2F-22B5-4DA5-BAB7-39D99A58DC8A}"/>
    <dgm:cxn modelId="{C1891544-8E23-4320-9B4A-4E42B612D4C0}" srcId="{849CE447-D571-4CC3-82FF-CDD78F00E330}" destId="{BC10F9C5-2CD0-4B98-BA58-8F89D796938D}" srcOrd="8" destOrd="0" parTransId="{45DA3328-3650-4920-9ABC-5A9420DA98DC}" sibTransId="{07D3EAF8-003F-4780-95F6-296A7FCE6120}"/>
    <dgm:cxn modelId="{8BF1CE1C-DAF3-4AFF-BF97-CEB14B341C20}" srcId="{849CE447-D571-4CC3-82FF-CDD78F00E330}" destId="{15F6CE25-8877-47F3-A43F-6428A4D69E81}" srcOrd="1" destOrd="0" parTransId="{1BF8D24B-AB30-444B-AAAB-6005F02E44BD}" sibTransId="{402BEF99-255A-4EF0-B54A-3020390C8811}"/>
    <dgm:cxn modelId="{CF0441F9-A344-48EC-A7F2-BDF63BF6158C}" type="presOf" srcId="{1CBE5DB7-19EE-4584-BB26-372686CD39C2}" destId="{A8466D5F-A23F-4DA8-BB2B-D90084FFF2F3}" srcOrd="0" destOrd="0" presId="urn:microsoft.com/office/officeart/2005/8/layout/arrow2"/>
    <dgm:cxn modelId="{A308BF07-55AA-4272-BEE5-24C22D2EC077}" type="presOf" srcId="{6852248B-98F9-4F99-9FD9-CB8126E212DA}" destId="{315EB620-0D44-4F35-93C0-61F4E59C01D1}" srcOrd="0" destOrd="0" presId="urn:microsoft.com/office/officeart/2005/8/layout/arrow2"/>
    <dgm:cxn modelId="{1C4C302F-1C64-427E-B767-06F216891DCE}" srcId="{849CE447-D571-4CC3-82FF-CDD78F00E330}" destId="{6852248B-98F9-4F99-9FD9-CB8126E212DA}" srcOrd="4" destOrd="0" parTransId="{8B9E2190-3EE7-40F2-B71B-4BE324EAA63F}" sibTransId="{6A4A2870-BF9D-4B62-A810-1ADCBBEFFB30}"/>
    <dgm:cxn modelId="{FE7CADEE-73D4-49C2-B301-4ED9E7A20384}" srcId="{849CE447-D571-4CC3-82FF-CDD78F00E330}" destId="{C52442E0-69CB-42F2-8559-34E30EA91721}" srcOrd="0" destOrd="0" parTransId="{3054B0F3-E9BE-4EC4-A363-6004F8C49234}" sibTransId="{BC39E94B-1329-4281-96F6-FCB00B0DDA39}"/>
    <dgm:cxn modelId="{DCA1875E-292D-41B1-81FB-943B8DC22CC4}" type="presOf" srcId="{C52442E0-69CB-42F2-8559-34E30EA91721}" destId="{8E8AD7B4-458B-4285-AF44-BEC685341F87}" srcOrd="0" destOrd="0" presId="urn:microsoft.com/office/officeart/2005/8/layout/arrow2"/>
    <dgm:cxn modelId="{D40F76B2-ACAF-476B-BCEF-C9EB7EC91FE1}" type="presParOf" srcId="{2C627266-FA6C-4FAF-B8C9-1F7E29843393}" destId="{4293D774-1405-4F26-B14E-453B6E365171}" srcOrd="0" destOrd="0" presId="urn:microsoft.com/office/officeart/2005/8/layout/arrow2"/>
    <dgm:cxn modelId="{33450AFE-3CEE-4050-901D-8348C614A25E}" type="presParOf" srcId="{2C627266-FA6C-4FAF-B8C9-1F7E29843393}" destId="{8EA4E95E-61D2-4FE0-9AC3-4878C8915EB5}" srcOrd="1" destOrd="0" presId="urn:microsoft.com/office/officeart/2005/8/layout/arrow2"/>
    <dgm:cxn modelId="{3D830A2E-F247-4423-95F5-9388782BF2E5}" type="presParOf" srcId="{8EA4E95E-61D2-4FE0-9AC3-4878C8915EB5}" destId="{CFF0684A-53ED-4397-8CA5-270427B57D69}" srcOrd="0" destOrd="0" presId="urn:microsoft.com/office/officeart/2005/8/layout/arrow2"/>
    <dgm:cxn modelId="{EB61B60E-02AC-49FC-B96D-84E6F4B9C1DF}" type="presParOf" srcId="{8EA4E95E-61D2-4FE0-9AC3-4878C8915EB5}" destId="{8E8AD7B4-458B-4285-AF44-BEC685341F87}" srcOrd="1" destOrd="0" presId="urn:microsoft.com/office/officeart/2005/8/layout/arrow2"/>
    <dgm:cxn modelId="{873D1DE0-1112-45D3-9A3E-826F5AA5A8A3}" type="presParOf" srcId="{8EA4E95E-61D2-4FE0-9AC3-4878C8915EB5}" destId="{13C4AD1C-427C-4262-ACCE-19E4423E924B}" srcOrd="2" destOrd="0" presId="urn:microsoft.com/office/officeart/2005/8/layout/arrow2"/>
    <dgm:cxn modelId="{94E82B1F-0988-46D6-A20B-02CBF24BE2EC}" type="presParOf" srcId="{8EA4E95E-61D2-4FE0-9AC3-4878C8915EB5}" destId="{90C2C1B1-D171-4A0D-8AA0-F1A4B04626CC}" srcOrd="3" destOrd="0" presId="urn:microsoft.com/office/officeart/2005/8/layout/arrow2"/>
    <dgm:cxn modelId="{E1876DFC-4A6E-4D27-A207-1439FD237C5D}" type="presParOf" srcId="{8EA4E95E-61D2-4FE0-9AC3-4878C8915EB5}" destId="{07A7BA34-3A92-4848-AE57-A7CAFE57507D}" srcOrd="4" destOrd="0" presId="urn:microsoft.com/office/officeart/2005/8/layout/arrow2"/>
    <dgm:cxn modelId="{AA9B5EE3-34BF-4384-B584-3511EE51EC0C}" type="presParOf" srcId="{8EA4E95E-61D2-4FE0-9AC3-4878C8915EB5}" destId="{E0F5B00E-271B-4510-A4AB-86491BD1DB94}" srcOrd="5" destOrd="0" presId="urn:microsoft.com/office/officeart/2005/8/layout/arrow2"/>
    <dgm:cxn modelId="{50C6D1F4-5CA0-4E15-BF47-70B1E69F0F22}" type="presParOf" srcId="{8EA4E95E-61D2-4FE0-9AC3-4878C8915EB5}" destId="{DB60D7F1-F3E3-471D-89FB-7C93153CE6CE}" srcOrd="6" destOrd="0" presId="urn:microsoft.com/office/officeart/2005/8/layout/arrow2"/>
    <dgm:cxn modelId="{76E79392-E82D-4765-B33A-43D39827CCFA}" type="presParOf" srcId="{8EA4E95E-61D2-4FE0-9AC3-4878C8915EB5}" destId="{A8466D5F-A23F-4DA8-BB2B-D90084FFF2F3}" srcOrd="7" destOrd="0" presId="urn:microsoft.com/office/officeart/2005/8/layout/arrow2"/>
    <dgm:cxn modelId="{88DCFA5C-CB9A-4839-BF84-101C0117D4C2}" type="presParOf" srcId="{8EA4E95E-61D2-4FE0-9AC3-4878C8915EB5}" destId="{8835BE27-393A-453B-90BB-00B0E0A10014}" srcOrd="8" destOrd="0" presId="urn:microsoft.com/office/officeart/2005/8/layout/arrow2"/>
    <dgm:cxn modelId="{5367416E-9BD3-4217-9567-642B2756016D}" type="presParOf" srcId="{8EA4E95E-61D2-4FE0-9AC3-4878C8915EB5}" destId="{315EB620-0D44-4F35-93C0-61F4E59C01D1}"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9CE447-D571-4CC3-82FF-CDD78F00E330}" type="doc">
      <dgm:prSet loTypeId="urn:microsoft.com/office/officeart/2005/8/layout/arrow2" loCatId="process" qsTypeId="urn:microsoft.com/office/officeart/2005/8/quickstyle/simple1" qsCatId="simple" csTypeId="urn:microsoft.com/office/officeart/2005/8/colors/colorful1" csCatId="colorful" phldr="1"/>
      <dgm:spPr/>
    </dgm:pt>
    <dgm:pt modelId="{C52442E0-69CB-42F2-8559-34E30EA91721}">
      <dgm:prSet phldrT="[Text]" custT="1"/>
      <dgm:spPr/>
      <dgm:t>
        <a:bodyPr/>
        <a:lstStyle/>
        <a:p>
          <a:r>
            <a:rPr lang="en-US" sz="1800" b="0" dirty="0" smtClean="0">
              <a:solidFill>
                <a:srgbClr val="000000"/>
              </a:solidFill>
              <a:latin typeface="Calibri"/>
              <a:cs typeface="Calibri"/>
            </a:rPr>
            <a:t>May-Sept 2019 Engaging Stakeholders/Consultation</a:t>
          </a:r>
          <a:endParaRPr lang="en-US" sz="1800" b="0" dirty="0">
            <a:solidFill>
              <a:srgbClr val="010000"/>
            </a:solidFill>
            <a:latin typeface="Calibri"/>
            <a:cs typeface="Calibri"/>
          </a:endParaRPr>
        </a:p>
      </dgm:t>
    </dgm:pt>
    <dgm:pt modelId="{3054B0F3-E9BE-4EC4-A363-6004F8C49234}" type="parTrans" cxnId="{FE7CADEE-73D4-49C2-B301-4ED9E7A20384}">
      <dgm:prSet/>
      <dgm:spPr/>
      <dgm:t>
        <a:bodyPr/>
        <a:lstStyle/>
        <a:p>
          <a:endParaRPr lang="en-US"/>
        </a:p>
      </dgm:t>
    </dgm:pt>
    <dgm:pt modelId="{BC39E94B-1329-4281-96F6-FCB00B0DDA39}" type="sibTrans" cxnId="{FE7CADEE-73D4-49C2-B301-4ED9E7A20384}">
      <dgm:prSet/>
      <dgm:spPr/>
      <dgm:t>
        <a:bodyPr/>
        <a:lstStyle/>
        <a:p>
          <a:endParaRPr lang="en-US"/>
        </a:p>
      </dgm:t>
    </dgm:pt>
    <dgm:pt modelId="{C40D8A4B-A6A6-47A2-BEF3-EF37A3D31D75}">
      <dgm:prSet phldrT="[Text]"/>
      <dgm:spPr/>
      <dgm:t>
        <a:bodyPr/>
        <a:lstStyle/>
        <a:p>
          <a:endParaRPr lang="en-US"/>
        </a:p>
      </dgm:t>
    </dgm:pt>
    <dgm:pt modelId="{B8346475-6127-416C-BE38-A4C4C92EF249}" type="parTrans" cxnId="{FC67E38E-485E-441B-982C-E3B612115021}">
      <dgm:prSet/>
      <dgm:spPr/>
      <dgm:t>
        <a:bodyPr/>
        <a:lstStyle/>
        <a:p>
          <a:endParaRPr lang="en-US"/>
        </a:p>
      </dgm:t>
    </dgm:pt>
    <dgm:pt modelId="{D94B7D2F-22B5-4DA5-BAB7-39D99A58DC8A}" type="sibTrans" cxnId="{FC67E38E-485E-441B-982C-E3B612115021}">
      <dgm:prSet/>
      <dgm:spPr/>
      <dgm:t>
        <a:bodyPr/>
        <a:lstStyle/>
        <a:p>
          <a:endParaRPr lang="en-US"/>
        </a:p>
      </dgm:t>
    </dgm:pt>
    <dgm:pt modelId="{15F6CE25-8877-47F3-A43F-6428A4D69E81}">
      <dgm:prSet phldrT="[Text]"/>
      <dgm:spPr/>
      <dgm:t>
        <a:bodyPr/>
        <a:lstStyle/>
        <a:p>
          <a:endParaRPr lang="en-US"/>
        </a:p>
      </dgm:t>
    </dgm:pt>
    <dgm:pt modelId="{1BF8D24B-AB30-444B-AAAB-6005F02E44BD}" type="parTrans" cxnId="{8BF1CE1C-DAF3-4AFF-BF97-CEB14B341C20}">
      <dgm:prSet/>
      <dgm:spPr/>
      <dgm:t>
        <a:bodyPr/>
        <a:lstStyle/>
        <a:p>
          <a:endParaRPr lang="en-US"/>
        </a:p>
      </dgm:t>
    </dgm:pt>
    <dgm:pt modelId="{402BEF99-255A-4EF0-B54A-3020390C8811}" type="sibTrans" cxnId="{8BF1CE1C-DAF3-4AFF-BF97-CEB14B341C20}">
      <dgm:prSet/>
      <dgm:spPr/>
      <dgm:t>
        <a:bodyPr/>
        <a:lstStyle/>
        <a:p>
          <a:endParaRPr lang="en-US"/>
        </a:p>
      </dgm:t>
    </dgm:pt>
    <dgm:pt modelId="{BC10F9C5-2CD0-4B98-BA58-8F89D796938D}">
      <dgm:prSet phldrT="[Text]"/>
      <dgm:spPr/>
      <dgm:t>
        <a:bodyPr/>
        <a:lstStyle/>
        <a:p>
          <a:endParaRPr lang="en-US"/>
        </a:p>
      </dgm:t>
    </dgm:pt>
    <dgm:pt modelId="{45DA3328-3650-4920-9ABC-5A9420DA98DC}" type="parTrans" cxnId="{C1891544-8E23-4320-9B4A-4E42B612D4C0}">
      <dgm:prSet/>
      <dgm:spPr/>
      <dgm:t>
        <a:bodyPr/>
        <a:lstStyle/>
        <a:p>
          <a:endParaRPr lang="en-US"/>
        </a:p>
      </dgm:t>
    </dgm:pt>
    <dgm:pt modelId="{07D3EAF8-003F-4780-95F6-296A7FCE6120}" type="sibTrans" cxnId="{C1891544-8E23-4320-9B4A-4E42B612D4C0}">
      <dgm:prSet/>
      <dgm:spPr/>
      <dgm:t>
        <a:bodyPr/>
        <a:lstStyle/>
        <a:p>
          <a:endParaRPr lang="en-US"/>
        </a:p>
      </dgm:t>
    </dgm:pt>
    <dgm:pt modelId="{9DB10D34-625E-41F4-9E31-679982886B1C}">
      <dgm:prSet phldrT="[Text]"/>
      <dgm:spPr/>
      <dgm:t>
        <a:bodyPr/>
        <a:lstStyle/>
        <a:p>
          <a:endParaRPr lang="en-US"/>
        </a:p>
      </dgm:t>
    </dgm:pt>
    <dgm:pt modelId="{317D0C79-0A61-4004-B36B-04F1110DF40C}" type="parTrans" cxnId="{722A9B25-2E4D-430D-B427-78064FFD8294}">
      <dgm:prSet/>
      <dgm:spPr/>
      <dgm:t>
        <a:bodyPr/>
        <a:lstStyle/>
        <a:p>
          <a:endParaRPr lang="en-US"/>
        </a:p>
      </dgm:t>
    </dgm:pt>
    <dgm:pt modelId="{E878ED8A-9DE6-4975-A556-C265D77004C8}" type="sibTrans" cxnId="{722A9B25-2E4D-430D-B427-78064FFD8294}">
      <dgm:prSet/>
      <dgm:spPr/>
      <dgm:t>
        <a:bodyPr/>
        <a:lstStyle/>
        <a:p>
          <a:endParaRPr lang="en-US"/>
        </a:p>
      </dgm:t>
    </dgm:pt>
    <dgm:pt modelId="{1CBE5DB7-19EE-4584-BB26-372686CD39C2}">
      <dgm:prSet phldrT="[Text]"/>
      <dgm:spPr/>
      <dgm:t>
        <a:bodyPr/>
        <a:lstStyle/>
        <a:p>
          <a:endParaRPr lang="en-US"/>
        </a:p>
      </dgm:t>
    </dgm:pt>
    <dgm:pt modelId="{E7CE00A7-79F2-4A2B-9AAF-06CDE5AB8F97}" type="parTrans" cxnId="{558F9BA4-F01B-45DD-AFFF-EE4C2F1EAB72}">
      <dgm:prSet/>
      <dgm:spPr/>
      <dgm:t>
        <a:bodyPr/>
        <a:lstStyle/>
        <a:p>
          <a:endParaRPr lang="en-US"/>
        </a:p>
      </dgm:t>
    </dgm:pt>
    <dgm:pt modelId="{EE13AB71-B9AE-4BD2-921C-4A4EFD93317B}" type="sibTrans" cxnId="{558F9BA4-F01B-45DD-AFFF-EE4C2F1EAB72}">
      <dgm:prSet/>
      <dgm:spPr/>
      <dgm:t>
        <a:bodyPr/>
        <a:lstStyle/>
        <a:p>
          <a:endParaRPr lang="en-US"/>
        </a:p>
      </dgm:t>
    </dgm:pt>
    <dgm:pt modelId="{6852248B-98F9-4F99-9FD9-CB8126E212DA}">
      <dgm:prSet phldrT="[Text]"/>
      <dgm:spPr/>
      <dgm:t>
        <a:bodyPr/>
        <a:lstStyle/>
        <a:p>
          <a:endParaRPr lang="en-US"/>
        </a:p>
      </dgm:t>
    </dgm:pt>
    <dgm:pt modelId="{8B9E2190-3EE7-40F2-B71B-4BE324EAA63F}" type="parTrans" cxnId="{1C4C302F-1C64-427E-B767-06F216891DCE}">
      <dgm:prSet/>
      <dgm:spPr/>
      <dgm:t>
        <a:bodyPr/>
        <a:lstStyle/>
        <a:p>
          <a:endParaRPr lang="en-US"/>
        </a:p>
      </dgm:t>
    </dgm:pt>
    <dgm:pt modelId="{6A4A2870-BF9D-4B62-A810-1ADCBBEFFB30}" type="sibTrans" cxnId="{1C4C302F-1C64-427E-B767-06F216891DCE}">
      <dgm:prSet/>
      <dgm:spPr/>
      <dgm:t>
        <a:bodyPr/>
        <a:lstStyle/>
        <a:p>
          <a:endParaRPr lang="en-US"/>
        </a:p>
      </dgm:t>
    </dgm:pt>
    <dgm:pt modelId="{23E14105-B139-4438-B57B-10F714BCF7BA}">
      <dgm:prSet phldrT="[Text]"/>
      <dgm:spPr/>
      <dgm:t>
        <a:bodyPr/>
        <a:lstStyle/>
        <a:p>
          <a:endParaRPr lang="en-US" sz="3000" i="1" dirty="0">
            <a:solidFill>
              <a:srgbClr val="000000"/>
            </a:solidFill>
            <a:latin typeface="Calibri"/>
            <a:cs typeface="Calibri"/>
          </a:endParaRPr>
        </a:p>
      </dgm:t>
    </dgm:pt>
    <dgm:pt modelId="{A258D518-3667-49BA-9BC0-8D44692D5834}" type="parTrans" cxnId="{B935F027-5AFD-41EC-B769-F1CB70557D16}">
      <dgm:prSet/>
      <dgm:spPr/>
      <dgm:t>
        <a:bodyPr/>
        <a:lstStyle/>
        <a:p>
          <a:endParaRPr lang="en-US"/>
        </a:p>
      </dgm:t>
    </dgm:pt>
    <dgm:pt modelId="{D71E7637-E55C-4847-AC2D-BDEB31A9867E}" type="sibTrans" cxnId="{B935F027-5AFD-41EC-B769-F1CB70557D16}">
      <dgm:prSet/>
      <dgm:spPr/>
      <dgm:t>
        <a:bodyPr/>
        <a:lstStyle/>
        <a:p>
          <a:endParaRPr lang="en-US"/>
        </a:p>
      </dgm:t>
    </dgm:pt>
    <dgm:pt modelId="{1A41C8A1-2405-4F0A-9060-B24E9EB23AD5}">
      <dgm:prSet phldrT="[Text]"/>
      <dgm:spPr/>
      <dgm:t>
        <a:bodyPr/>
        <a:lstStyle/>
        <a:p>
          <a:endParaRPr lang="en-US"/>
        </a:p>
      </dgm:t>
    </dgm:pt>
    <dgm:pt modelId="{FF3B191C-EECE-47CD-8725-9B0B3A95E717}" type="parTrans" cxnId="{81AF69CF-83CE-4898-BEF0-253FF9FA5FD5}">
      <dgm:prSet/>
      <dgm:spPr/>
      <dgm:t>
        <a:bodyPr/>
        <a:lstStyle/>
        <a:p>
          <a:endParaRPr lang="en-US"/>
        </a:p>
      </dgm:t>
    </dgm:pt>
    <dgm:pt modelId="{5D46E883-D0F2-459F-BC79-0E3E78726A2E}" type="sibTrans" cxnId="{81AF69CF-83CE-4898-BEF0-253FF9FA5FD5}">
      <dgm:prSet/>
      <dgm:spPr/>
      <dgm:t>
        <a:bodyPr/>
        <a:lstStyle/>
        <a:p>
          <a:endParaRPr lang="en-US"/>
        </a:p>
      </dgm:t>
    </dgm:pt>
    <dgm:pt modelId="{1EEB80E6-3CBA-439E-8691-FA8EBC11F2C7}">
      <dgm:prSet phldrT="[Text]" custT="1"/>
      <dgm:spPr/>
      <dgm:t>
        <a:bodyPr/>
        <a:lstStyle/>
        <a:p>
          <a:r>
            <a:rPr lang="en-US" sz="1800" b="0" dirty="0" smtClean="0">
              <a:solidFill>
                <a:srgbClr val="010000"/>
              </a:solidFill>
              <a:latin typeface="Calibri"/>
              <a:cs typeface="Calibri"/>
            </a:rPr>
            <a:t>February 2020 Review by Governor’s Office</a:t>
          </a:r>
          <a:endParaRPr lang="en-US" sz="1800" b="0" dirty="0">
            <a:solidFill>
              <a:srgbClr val="010000"/>
            </a:solidFill>
            <a:latin typeface="Calibri"/>
            <a:cs typeface="Calibri"/>
          </a:endParaRPr>
        </a:p>
      </dgm:t>
    </dgm:pt>
    <dgm:pt modelId="{CC42F71E-CA42-4A28-BCDF-86D00225A292}" type="parTrans" cxnId="{A40068C5-74B2-4440-A7D9-3D00292395D1}">
      <dgm:prSet/>
      <dgm:spPr/>
      <dgm:t>
        <a:bodyPr/>
        <a:lstStyle/>
        <a:p>
          <a:endParaRPr lang="en-US"/>
        </a:p>
      </dgm:t>
    </dgm:pt>
    <dgm:pt modelId="{FA974019-4D49-434D-8F99-D1AA35E04B7C}" type="sibTrans" cxnId="{A40068C5-74B2-4440-A7D9-3D00292395D1}">
      <dgm:prSet/>
      <dgm:spPr/>
      <dgm:t>
        <a:bodyPr/>
        <a:lstStyle/>
        <a:p>
          <a:endParaRPr lang="en-US"/>
        </a:p>
      </dgm:t>
    </dgm:pt>
    <dgm:pt modelId="{F638C026-15D3-4778-8B4B-8AFDCB684A2F}">
      <dgm:prSet phldrT="[Text]" custT="1"/>
      <dgm:spPr/>
      <dgm:t>
        <a:bodyPr/>
        <a:lstStyle/>
        <a:p>
          <a:r>
            <a:rPr lang="en-US" sz="1800" b="0" dirty="0" smtClean="0">
              <a:solidFill>
                <a:srgbClr val="010000"/>
              </a:solidFill>
              <a:latin typeface="Calibri"/>
              <a:cs typeface="Calibri"/>
            </a:rPr>
            <a:t>December 2019 Review by BOT/MDE</a:t>
          </a:r>
          <a:endParaRPr lang="en-US" sz="1800" b="0" dirty="0">
            <a:solidFill>
              <a:srgbClr val="010000"/>
            </a:solidFill>
            <a:latin typeface="Calibri"/>
            <a:cs typeface="Calibri"/>
          </a:endParaRPr>
        </a:p>
      </dgm:t>
    </dgm:pt>
    <dgm:pt modelId="{94CCE151-00FB-4EFD-A33E-C93990F3792B}" type="parTrans" cxnId="{40C73C9F-863C-424F-8B5B-E929F4B4DE3B}">
      <dgm:prSet/>
      <dgm:spPr/>
      <dgm:t>
        <a:bodyPr/>
        <a:lstStyle/>
        <a:p>
          <a:endParaRPr lang="en-US"/>
        </a:p>
      </dgm:t>
    </dgm:pt>
    <dgm:pt modelId="{DD70A7D7-8A4A-4493-B92E-A505DCF66094}" type="sibTrans" cxnId="{40C73C9F-863C-424F-8B5B-E929F4B4DE3B}">
      <dgm:prSet/>
      <dgm:spPr/>
      <dgm:t>
        <a:bodyPr/>
        <a:lstStyle/>
        <a:p>
          <a:endParaRPr lang="en-US"/>
        </a:p>
      </dgm:t>
    </dgm:pt>
    <dgm:pt modelId="{26B895C6-3BF3-4864-8F49-B2E0D589DC5A}">
      <dgm:prSet phldrT="[Text]" custT="1"/>
      <dgm:spPr/>
      <dgm:t>
        <a:bodyPr/>
        <a:lstStyle/>
        <a:p>
          <a:r>
            <a:rPr lang="en-US" sz="1800" b="0" dirty="0" smtClean="0">
              <a:solidFill>
                <a:srgbClr val="010000"/>
              </a:solidFill>
              <a:latin typeface="Calibri"/>
              <a:cs typeface="Calibri"/>
            </a:rPr>
            <a:t>April 2020 Submission of Full 4-year Plan </a:t>
          </a:r>
          <a:endParaRPr lang="en-US" sz="1800" b="0" dirty="0">
            <a:solidFill>
              <a:srgbClr val="010000"/>
            </a:solidFill>
            <a:latin typeface="Calibri"/>
            <a:cs typeface="Calibri"/>
          </a:endParaRPr>
        </a:p>
      </dgm:t>
    </dgm:pt>
    <dgm:pt modelId="{20DA79EC-6C06-43E2-891F-537FF824A4D5}" type="parTrans" cxnId="{4CB87DA3-BF44-45E5-8AB5-09AC3859D19D}">
      <dgm:prSet/>
      <dgm:spPr/>
      <dgm:t>
        <a:bodyPr/>
        <a:lstStyle/>
        <a:p>
          <a:endParaRPr lang="en-US"/>
        </a:p>
      </dgm:t>
    </dgm:pt>
    <dgm:pt modelId="{23A13B34-FA83-499C-B4B8-C6401FCFC449}" type="sibTrans" cxnId="{4CB87DA3-BF44-45E5-8AB5-09AC3859D19D}">
      <dgm:prSet/>
      <dgm:spPr/>
      <dgm:t>
        <a:bodyPr/>
        <a:lstStyle/>
        <a:p>
          <a:endParaRPr lang="en-US"/>
        </a:p>
      </dgm:t>
    </dgm:pt>
    <dgm:pt modelId="{A4893500-1D91-4AFB-830D-A3E089A8339C}">
      <dgm:prSet phldrT="[Text]" custT="1"/>
      <dgm:spPr/>
      <dgm:t>
        <a:bodyPr/>
        <a:lstStyle/>
        <a:p>
          <a:r>
            <a:rPr lang="en-US" sz="1800" b="0" dirty="0" smtClean="0">
              <a:solidFill>
                <a:srgbClr val="010000"/>
              </a:solidFill>
              <a:latin typeface="Calibri"/>
              <a:cs typeface="Calibri"/>
            </a:rPr>
            <a:t>July 2020 Receipt of State Allocation  </a:t>
          </a:r>
          <a:endParaRPr lang="en-US" sz="1800" b="0" dirty="0">
            <a:solidFill>
              <a:srgbClr val="010000"/>
            </a:solidFill>
            <a:latin typeface="Calibri"/>
            <a:cs typeface="Calibri"/>
          </a:endParaRPr>
        </a:p>
      </dgm:t>
    </dgm:pt>
    <dgm:pt modelId="{72D1D320-2A06-4253-86CC-5CC10C5406E6}" type="parTrans" cxnId="{FBD822A4-33DF-4715-B14E-9233A765B8DF}">
      <dgm:prSet/>
      <dgm:spPr/>
      <dgm:t>
        <a:bodyPr/>
        <a:lstStyle/>
        <a:p>
          <a:endParaRPr lang="en-US"/>
        </a:p>
      </dgm:t>
    </dgm:pt>
    <dgm:pt modelId="{553C418F-06FC-4477-9B6E-CB05B8AD6BA1}" type="sibTrans" cxnId="{FBD822A4-33DF-4715-B14E-9233A765B8DF}">
      <dgm:prSet/>
      <dgm:spPr/>
      <dgm:t>
        <a:bodyPr/>
        <a:lstStyle/>
        <a:p>
          <a:endParaRPr lang="en-US"/>
        </a:p>
      </dgm:t>
    </dgm:pt>
    <dgm:pt modelId="{2C627266-FA6C-4FAF-B8C9-1F7E29843393}" type="pres">
      <dgm:prSet presAssocID="{849CE447-D571-4CC3-82FF-CDD78F00E330}" presName="arrowDiagram" presStyleCnt="0">
        <dgm:presLayoutVars>
          <dgm:chMax val="5"/>
          <dgm:dir/>
          <dgm:resizeHandles val="exact"/>
        </dgm:presLayoutVars>
      </dgm:prSet>
      <dgm:spPr/>
    </dgm:pt>
    <dgm:pt modelId="{4293D774-1405-4F26-B14E-453B6E365171}" type="pres">
      <dgm:prSet presAssocID="{849CE447-D571-4CC3-82FF-CDD78F00E330}" presName="arrow" presStyleLbl="bgShp" presStyleIdx="0" presStyleCnt="1"/>
      <dgm:spPr/>
    </dgm:pt>
    <dgm:pt modelId="{8EA4E95E-61D2-4FE0-9AC3-4878C8915EB5}" type="pres">
      <dgm:prSet presAssocID="{849CE447-D571-4CC3-82FF-CDD78F00E330}" presName="arrowDiagram5" presStyleCnt="0"/>
      <dgm:spPr/>
    </dgm:pt>
    <dgm:pt modelId="{CFF0684A-53ED-4397-8CA5-270427B57D69}" type="pres">
      <dgm:prSet presAssocID="{C52442E0-69CB-42F2-8559-34E30EA91721}" presName="bullet5a" presStyleLbl="node1" presStyleIdx="0" presStyleCnt="5"/>
      <dgm:spPr/>
    </dgm:pt>
    <dgm:pt modelId="{8E8AD7B4-458B-4285-AF44-BEC685341F87}" type="pres">
      <dgm:prSet presAssocID="{C52442E0-69CB-42F2-8559-34E30EA91721}" presName="textBox5a" presStyleLbl="revTx" presStyleIdx="0" presStyleCnt="5" custScaleX="131822" custScaleY="172393" custLinFactNeighborX="7381" custLinFactNeighborY="53444">
        <dgm:presLayoutVars>
          <dgm:bulletEnabled val="1"/>
        </dgm:presLayoutVars>
      </dgm:prSet>
      <dgm:spPr/>
      <dgm:t>
        <a:bodyPr/>
        <a:lstStyle/>
        <a:p>
          <a:endParaRPr lang="en-US"/>
        </a:p>
      </dgm:t>
    </dgm:pt>
    <dgm:pt modelId="{7775B82E-C7B9-4260-A4E7-3121FF63F34F}" type="pres">
      <dgm:prSet presAssocID="{F638C026-15D3-4778-8B4B-8AFDCB684A2F}" presName="bullet5b" presStyleLbl="node1" presStyleIdx="1" presStyleCnt="5"/>
      <dgm:spPr/>
    </dgm:pt>
    <dgm:pt modelId="{E364256A-F1E3-4E92-883C-BD1B0AEC26BE}" type="pres">
      <dgm:prSet presAssocID="{F638C026-15D3-4778-8B4B-8AFDCB684A2F}" presName="textBox5b" presStyleLbl="revTx" presStyleIdx="1" presStyleCnt="5">
        <dgm:presLayoutVars>
          <dgm:bulletEnabled val="1"/>
        </dgm:presLayoutVars>
      </dgm:prSet>
      <dgm:spPr/>
      <dgm:t>
        <a:bodyPr/>
        <a:lstStyle/>
        <a:p>
          <a:endParaRPr lang="en-US"/>
        </a:p>
      </dgm:t>
    </dgm:pt>
    <dgm:pt modelId="{3D485FFD-76B8-4616-BE25-8CF332D39E12}" type="pres">
      <dgm:prSet presAssocID="{1EEB80E6-3CBA-439E-8691-FA8EBC11F2C7}" presName="bullet5c" presStyleLbl="node1" presStyleIdx="2" presStyleCnt="5"/>
      <dgm:spPr/>
    </dgm:pt>
    <dgm:pt modelId="{94ACCE37-2E00-49BC-8161-397C542668D9}" type="pres">
      <dgm:prSet presAssocID="{1EEB80E6-3CBA-439E-8691-FA8EBC11F2C7}" presName="textBox5c" presStyleLbl="revTx" presStyleIdx="2" presStyleCnt="5">
        <dgm:presLayoutVars>
          <dgm:bulletEnabled val="1"/>
        </dgm:presLayoutVars>
      </dgm:prSet>
      <dgm:spPr/>
      <dgm:t>
        <a:bodyPr/>
        <a:lstStyle/>
        <a:p>
          <a:endParaRPr lang="en-US"/>
        </a:p>
      </dgm:t>
    </dgm:pt>
    <dgm:pt modelId="{EBB5444A-EF52-4FDD-B47F-FC7B146151F1}" type="pres">
      <dgm:prSet presAssocID="{26B895C6-3BF3-4864-8F49-B2E0D589DC5A}" presName="bullet5d" presStyleLbl="node1" presStyleIdx="3" presStyleCnt="5"/>
      <dgm:spPr/>
    </dgm:pt>
    <dgm:pt modelId="{F8DC9D16-9E4D-4A0E-A8BF-F3356C637FC9}" type="pres">
      <dgm:prSet presAssocID="{26B895C6-3BF3-4864-8F49-B2E0D589DC5A}" presName="textBox5d" presStyleLbl="revTx" presStyleIdx="3" presStyleCnt="5">
        <dgm:presLayoutVars>
          <dgm:bulletEnabled val="1"/>
        </dgm:presLayoutVars>
      </dgm:prSet>
      <dgm:spPr/>
      <dgm:t>
        <a:bodyPr/>
        <a:lstStyle/>
        <a:p>
          <a:endParaRPr lang="en-US"/>
        </a:p>
      </dgm:t>
    </dgm:pt>
    <dgm:pt modelId="{7F1ECBB8-91E2-41E0-9E1E-B617342A767E}" type="pres">
      <dgm:prSet presAssocID="{A4893500-1D91-4AFB-830D-A3E089A8339C}" presName="bullet5e" presStyleLbl="node1" presStyleIdx="4" presStyleCnt="5"/>
      <dgm:spPr/>
    </dgm:pt>
    <dgm:pt modelId="{73CA1E7D-4A7C-4182-B013-3D510DD3C8D4}" type="pres">
      <dgm:prSet presAssocID="{A4893500-1D91-4AFB-830D-A3E089A8339C}" presName="textBox5e" presStyleLbl="revTx" presStyleIdx="4" presStyleCnt="5">
        <dgm:presLayoutVars>
          <dgm:bulletEnabled val="1"/>
        </dgm:presLayoutVars>
      </dgm:prSet>
      <dgm:spPr/>
      <dgm:t>
        <a:bodyPr/>
        <a:lstStyle/>
        <a:p>
          <a:endParaRPr lang="en-US"/>
        </a:p>
      </dgm:t>
    </dgm:pt>
  </dgm:ptLst>
  <dgm:cxnLst>
    <dgm:cxn modelId="{D6693DA7-72B4-414A-8AD0-10F116455513}" type="presOf" srcId="{849CE447-D571-4CC3-82FF-CDD78F00E330}" destId="{2C627266-FA6C-4FAF-B8C9-1F7E29843393}" srcOrd="0" destOrd="0" presId="urn:microsoft.com/office/officeart/2005/8/layout/arrow2"/>
    <dgm:cxn modelId="{774D5EBB-FB2E-4F10-A719-EFC521FFC4ED}" type="presOf" srcId="{F638C026-15D3-4778-8B4B-8AFDCB684A2F}" destId="{E364256A-F1E3-4E92-883C-BD1B0AEC26BE}" srcOrd="0" destOrd="0" presId="urn:microsoft.com/office/officeart/2005/8/layout/arrow2"/>
    <dgm:cxn modelId="{19D2F646-BAB3-40FD-883B-85151CDEE868}" type="presOf" srcId="{26B895C6-3BF3-4864-8F49-B2E0D589DC5A}" destId="{F8DC9D16-9E4D-4A0E-A8BF-F3356C637FC9}" srcOrd="0" destOrd="0" presId="urn:microsoft.com/office/officeart/2005/8/layout/arrow2"/>
    <dgm:cxn modelId="{558F9BA4-F01B-45DD-AFFF-EE4C2F1EAB72}" srcId="{849CE447-D571-4CC3-82FF-CDD78F00E330}" destId="{1CBE5DB7-19EE-4584-BB26-372686CD39C2}" srcOrd="7" destOrd="0" parTransId="{E7CE00A7-79F2-4A2B-9AAF-06CDE5AB8F97}" sibTransId="{EE13AB71-B9AE-4BD2-921C-4A4EFD93317B}"/>
    <dgm:cxn modelId="{81AF69CF-83CE-4898-BEF0-253FF9FA5FD5}" srcId="{849CE447-D571-4CC3-82FF-CDD78F00E330}" destId="{1A41C8A1-2405-4F0A-9060-B24E9EB23AD5}" srcOrd="9" destOrd="0" parTransId="{FF3B191C-EECE-47CD-8725-9B0B3A95E717}" sibTransId="{5D46E883-D0F2-459F-BC79-0E3E78726A2E}"/>
    <dgm:cxn modelId="{A40068C5-74B2-4440-A7D9-3D00292395D1}" srcId="{849CE447-D571-4CC3-82FF-CDD78F00E330}" destId="{1EEB80E6-3CBA-439E-8691-FA8EBC11F2C7}" srcOrd="2" destOrd="0" parTransId="{CC42F71E-CA42-4A28-BCDF-86D00225A292}" sibTransId="{FA974019-4D49-434D-8F99-D1AA35E04B7C}"/>
    <dgm:cxn modelId="{B935F027-5AFD-41EC-B769-F1CB70557D16}" srcId="{849CE447-D571-4CC3-82FF-CDD78F00E330}" destId="{23E14105-B139-4438-B57B-10F714BCF7BA}" srcOrd="10" destOrd="0" parTransId="{A258D518-3667-49BA-9BC0-8D44692D5834}" sibTransId="{D71E7637-E55C-4847-AC2D-BDEB31A9867E}"/>
    <dgm:cxn modelId="{722A9B25-2E4D-430D-B427-78064FFD8294}" srcId="{849CE447-D571-4CC3-82FF-CDD78F00E330}" destId="{9DB10D34-625E-41F4-9E31-679982886B1C}" srcOrd="6" destOrd="0" parTransId="{317D0C79-0A61-4004-B36B-04F1110DF40C}" sibTransId="{E878ED8A-9DE6-4975-A556-C265D77004C8}"/>
    <dgm:cxn modelId="{FC67E38E-485E-441B-982C-E3B612115021}" srcId="{849CE447-D571-4CC3-82FF-CDD78F00E330}" destId="{C40D8A4B-A6A6-47A2-BEF3-EF37A3D31D75}" srcOrd="11" destOrd="0" parTransId="{B8346475-6127-416C-BE38-A4C4C92EF249}" sibTransId="{D94B7D2F-22B5-4DA5-BAB7-39D99A58DC8A}"/>
    <dgm:cxn modelId="{C1891544-8E23-4320-9B4A-4E42B612D4C0}" srcId="{849CE447-D571-4CC3-82FF-CDD78F00E330}" destId="{BC10F9C5-2CD0-4B98-BA58-8F89D796938D}" srcOrd="12" destOrd="0" parTransId="{45DA3328-3650-4920-9ABC-5A9420DA98DC}" sibTransId="{07D3EAF8-003F-4780-95F6-296A7FCE6120}"/>
    <dgm:cxn modelId="{40C73C9F-863C-424F-8B5B-E929F4B4DE3B}" srcId="{849CE447-D571-4CC3-82FF-CDD78F00E330}" destId="{F638C026-15D3-4778-8B4B-8AFDCB684A2F}" srcOrd="1" destOrd="0" parTransId="{94CCE151-00FB-4EFD-A33E-C93990F3792B}" sibTransId="{DD70A7D7-8A4A-4493-B92E-A505DCF66094}"/>
    <dgm:cxn modelId="{9B48C67E-5B41-4C15-BDA2-435CA6813039}" type="presOf" srcId="{1EEB80E6-3CBA-439E-8691-FA8EBC11F2C7}" destId="{94ACCE37-2E00-49BC-8161-397C542668D9}" srcOrd="0" destOrd="0" presId="urn:microsoft.com/office/officeart/2005/8/layout/arrow2"/>
    <dgm:cxn modelId="{0B5B5256-6222-48B1-B892-B2FCB88FE2A9}" type="presOf" srcId="{A4893500-1D91-4AFB-830D-A3E089A8339C}" destId="{73CA1E7D-4A7C-4182-B013-3D510DD3C8D4}" srcOrd="0" destOrd="0" presId="urn:microsoft.com/office/officeart/2005/8/layout/arrow2"/>
    <dgm:cxn modelId="{8BF1CE1C-DAF3-4AFF-BF97-CEB14B341C20}" srcId="{849CE447-D571-4CC3-82FF-CDD78F00E330}" destId="{15F6CE25-8877-47F3-A43F-6428A4D69E81}" srcOrd="5" destOrd="0" parTransId="{1BF8D24B-AB30-444B-AAAB-6005F02E44BD}" sibTransId="{402BEF99-255A-4EF0-B54A-3020390C8811}"/>
    <dgm:cxn modelId="{FBD822A4-33DF-4715-B14E-9233A765B8DF}" srcId="{849CE447-D571-4CC3-82FF-CDD78F00E330}" destId="{A4893500-1D91-4AFB-830D-A3E089A8339C}" srcOrd="4" destOrd="0" parTransId="{72D1D320-2A06-4253-86CC-5CC10C5406E6}" sibTransId="{553C418F-06FC-4477-9B6E-CB05B8AD6BA1}"/>
    <dgm:cxn modelId="{1C4C302F-1C64-427E-B767-06F216891DCE}" srcId="{849CE447-D571-4CC3-82FF-CDD78F00E330}" destId="{6852248B-98F9-4F99-9FD9-CB8126E212DA}" srcOrd="8" destOrd="0" parTransId="{8B9E2190-3EE7-40F2-B71B-4BE324EAA63F}" sibTransId="{6A4A2870-BF9D-4B62-A810-1ADCBBEFFB30}"/>
    <dgm:cxn modelId="{FE7CADEE-73D4-49C2-B301-4ED9E7A20384}" srcId="{849CE447-D571-4CC3-82FF-CDD78F00E330}" destId="{C52442E0-69CB-42F2-8559-34E30EA91721}" srcOrd="0" destOrd="0" parTransId="{3054B0F3-E9BE-4EC4-A363-6004F8C49234}" sibTransId="{BC39E94B-1329-4281-96F6-FCB00B0DDA39}"/>
    <dgm:cxn modelId="{DCA1875E-292D-41B1-81FB-943B8DC22CC4}" type="presOf" srcId="{C52442E0-69CB-42F2-8559-34E30EA91721}" destId="{8E8AD7B4-458B-4285-AF44-BEC685341F87}" srcOrd="0" destOrd="0" presId="urn:microsoft.com/office/officeart/2005/8/layout/arrow2"/>
    <dgm:cxn modelId="{4CB87DA3-BF44-45E5-8AB5-09AC3859D19D}" srcId="{849CE447-D571-4CC3-82FF-CDD78F00E330}" destId="{26B895C6-3BF3-4864-8F49-B2E0D589DC5A}" srcOrd="3" destOrd="0" parTransId="{20DA79EC-6C06-43E2-891F-537FF824A4D5}" sibTransId="{23A13B34-FA83-499C-B4B8-C6401FCFC449}"/>
    <dgm:cxn modelId="{D40F76B2-ACAF-476B-BCEF-C9EB7EC91FE1}" type="presParOf" srcId="{2C627266-FA6C-4FAF-B8C9-1F7E29843393}" destId="{4293D774-1405-4F26-B14E-453B6E365171}" srcOrd="0" destOrd="0" presId="urn:microsoft.com/office/officeart/2005/8/layout/arrow2"/>
    <dgm:cxn modelId="{33450AFE-3CEE-4050-901D-8348C614A25E}" type="presParOf" srcId="{2C627266-FA6C-4FAF-B8C9-1F7E29843393}" destId="{8EA4E95E-61D2-4FE0-9AC3-4878C8915EB5}" srcOrd="1" destOrd="0" presId="urn:microsoft.com/office/officeart/2005/8/layout/arrow2"/>
    <dgm:cxn modelId="{3D830A2E-F247-4423-95F5-9388782BF2E5}" type="presParOf" srcId="{8EA4E95E-61D2-4FE0-9AC3-4878C8915EB5}" destId="{CFF0684A-53ED-4397-8CA5-270427B57D69}" srcOrd="0" destOrd="0" presId="urn:microsoft.com/office/officeart/2005/8/layout/arrow2"/>
    <dgm:cxn modelId="{EB61B60E-02AC-49FC-B96D-84E6F4B9C1DF}" type="presParOf" srcId="{8EA4E95E-61D2-4FE0-9AC3-4878C8915EB5}" destId="{8E8AD7B4-458B-4285-AF44-BEC685341F87}" srcOrd="1" destOrd="0" presId="urn:microsoft.com/office/officeart/2005/8/layout/arrow2"/>
    <dgm:cxn modelId="{31DC6D7F-21CA-4117-8763-3FCA08741421}" type="presParOf" srcId="{8EA4E95E-61D2-4FE0-9AC3-4878C8915EB5}" destId="{7775B82E-C7B9-4260-A4E7-3121FF63F34F}" srcOrd="2" destOrd="0" presId="urn:microsoft.com/office/officeart/2005/8/layout/arrow2"/>
    <dgm:cxn modelId="{9BDB4B72-70CC-453A-B5AD-98C5FE74B117}" type="presParOf" srcId="{8EA4E95E-61D2-4FE0-9AC3-4878C8915EB5}" destId="{E364256A-F1E3-4E92-883C-BD1B0AEC26BE}" srcOrd="3" destOrd="0" presId="urn:microsoft.com/office/officeart/2005/8/layout/arrow2"/>
    <dgm:cxn modelId="{59049466-AA28-43FB-B135-8C98E9E201AF}" type="presParOf" srcId="{8EA4E95E-61D2-4FE0-9AC3-4878C8915EB5}" destId="{3D485FFD-76B8-4616-BE25-8CF332D39E12}" srcOrd="4" destOrd="0" presId="urn:microsoft.com/office/officeart/2005/8/layout/arrow2"/>
    <dgm:cxn modelId="{24EA42DE-52E7-4307-A53E-2814B216B309}" type="presParOf" srcId="{8EA4E95E-61D2-4FE0-9AC3-4878C8915EB5}" destId="{94ACCE37-2E00-49BC-8161-397C542668D9}" srcOrd="5" destOrd="0" presId="urn:microsoft.com/office/officeart/2005/8/layout/arrow2"/>
    <dgm:cxn modelId="{1FA90BEE-E1FF-4D8B-A7C5-55C5970B2CB3}" type="presParOf" srcId="{8EA4E95E-61D2-4FE0-9AC3-4878C8915EB5}" destId="{EBB5444A-EF52-4FDD-B47F-FC7B146151F1}" srcOrd="6" destOrd="0" presId="urn:microsoft.com/office/officeart/2005/8/layout/arrow2"/>
    <dgm:cxn modelId="{73C9CAC3-6C0C-4501-B3E6-814FAB1B8A0B}" type="presParOf" srcId="{8EA4E95E-61D2-4FE0-9AC3-4878C8915EB5}" destId="{F8DC9D16-9E4D-4A0E-A8BF-F3356C637FC9}" srcOrd="7" destOrd="0" presId="urn:microsoft.com/office/officeart/2005/8/layout/arrow2"/>
    <dgm:cxn modelId="{8A4F684E-1974-4D24-942E-9394F0DF9F5A}" type="presParOf" srcId="{8EA4E95E-61D2-4FE0-9AC3-4878C8915EB5}" destId="{7F1ECBB8-91E2-41E0-9E1E-B617342A767E}" srcOrd="8" destOrd="0" presId="urn:microsoft.com/office/officeart/2005/8/layout/arrow2"/>
    <dgm:cxn modelId="{D774B7AD-EFE1-46DC-9EE6-D85A370935A6}" type="presParOf" srcId="{8EA4E95E-61D2-4FE0-9AC3-4878C8915EB5}" destId="{73CA1E7D-4A7C-4182-B013-3D510DD3C8D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ACDE-DF6E-464C-BC04-80142215825B}">
      <dsp:nvSpPr>
        <dsp:cNvPr id="0" name=""/>
        <dsp:cNvSpPr/>
      </dsp:nvSpPr>
      <dsp:spPr>
        <a:xfrm>
          <a:off x="44314" y="0"/>
          <a:ext cx="2677133" cy="2439155"/>
        </a:xfrm>
        <a:prstGeom prst="ellipse">
          <a:avLst/>
        </a:prstGeom>
        <a:gradFill rotWithShape="0">
          <a:gsLst>
            <a:gs pos="97000">
              <a:srgbClr val="00B050"/>
            </a:gs>
            <a:gs pos="100000">
              <a:schemeClr val="accent4">
                <a:alpha val="50000"/>
                <a:hueOff val="0"/>
                <a:satOff val="0"/>
                <a:lumOff val="0"/>
                <a:alphaOff val="0"/>
                <a:tint val="50000"/>
                <a:shade val="100000"/>
                <a:satMod val="3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dobe Gothic Std B" panose="020B0800000000000000" pitchFamily="34" charset="-128"/>
              <a:ea typeface="Adobe Gothic Std B" panose="020B0800000000000000" pitchFamily="34" charset="-128"/>
            </a:rPr>
            <a:t>Minnesota State </a:t>
          </a:r>
          <a:endParaRPr lang="en-US" sz="2800" kern="1200" dirty="0">
            <a:latin typeface="Adobe Gothic Std B" panose="020B0800000000000000" pitchFamily="34" charset="-128"/>
            <a:ea typeface="Adobe Gothic Std B" panose="020B0800000000000000" pitchFamily="34" charset="-128"/>
          </a:endParaRPr>
        </a:p>
      </dsp:txBody>
      <dsp:txXfrm>
        <a:off x="436371" y="357206"/>
        <a:ext cx="1893019" cy="1724743"/>
      </dsp:txXfrm>
    </dsp:sp>
    <dsp:sp modelId="{98BD92B1-2E24-4981-A3D6-5E8CC8014B02}">
      <dsp:nvSpPr>
        <dsp:cNvPr id="0" name=""/>
        <dsp:cNvSpPr/>
      </dsp:nvSpPr>
      <dsp:spPr>
        <a:xfrm>
          <a:off x="1299787" y="1626781"/>
          <a:ext cx="2677133" cy="2439155"/>
        </a:xfrm>
        <a:prstGeom prst="ellipse">
          <a:avLst/>
        </a:prstGeom>
        <a:gradFill rotWithShape="0">
          <a:gsLst>
            <a:gs pos="98000">
              <a:schemeClr val="accent6">
                <a:lumMod val="75000"/>
              </a:schemeClr>
            </a:gs>
            <a:gs pos="100000">
              <a:schemeClr val="accent4">
                <a:alpha val="50000"/>
                <a:hueOff val="-2232385"/>
                <a:satOff val="13449"/>
                <a:lumOff val="1078"/>
                <a:alphaOff val="0"/>
                <a:tint val="50000"/>
                <a:shade val="100000"/>
                <a:satMod val="3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dobe Gothic Std B" panose="020B0800000000000000" pitchFamily="34" charset="-128"/>
              <a:ea typeface="Adobe Gothic Std B" panose="020B0800000000000000" pitchFamily="34" charset="-128"/>
            </a:rPr>
            <a:t>Local Perkins Consortia</a:t>
          </a:r>
          <a:endParaRPr lang="en-US" sz="2800" kern="1200" dirty="0">
            <a:latin typeface="Adobe Gothic Std B" panose="020B0800000000000000" pitchFamily="34" charset="-128"/>
            <a:ea typeface="Adobe Gothic Std B" panose="020B0800000000000000" pitchFamily="34" charset="-128"/>
          </a:endParaRPr>
        </a:p>
      </dsp:txBody>
      <dsp:txXfrm>
        <a:off x="1691844" y="1983987"/>
        <a:ext cx="1893019" cy="1724743"/>
      </dsp:txXfrm>
    </dsp:sp>
    <dsp:sp modelId="{1FD32E9F-92F5-423B-909B-0AFA9E2DC220}">
      <dsp:nvSpPr>
        <dsp:cNvPr id="0" name=""/>
        <dsp:cNvSpPr/>
      </dsp:nvSpPr>
      <dsp:spPr>
        <a:xfrm>
          <a:off x="2553775" y="0"/>
          <a:ext cx="2677133" cy="2439155"/>
        </a:xfrm>
        <a:prstGeom prst="ellipse">
          <a:avLst/>
        </a:prstGeom>
        <a:gradFill rotWithShape="0">
          <a:gsLst>
            <a:gs pos="39000">
              <a:schemeClr val="accent5">
                <a:lumMod val="75000"/>
              </a:schemeClr>
            </a:gs>
            <a:gs pos="100000">
              <a:schemeClr val="accent4">
                <a:alpha val="50000"/>
                <a:hueOff val="-4464770"/>
                <a:satOff val="26899"/>
                <a:lumOff val="2156"/>
                <a:alphaOff val="0"/>
                <a:tint val="50000"/>
                <a:shade val="100000"/>
                <a:satMod val="3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dobe Gothic Std B" panose="020B0800000000000000" pitchFamily="34" charset="-128"/>
              <a:ea typeface="Adobe Gothic Std B" panose="020B0800000000000000" pitchFamily="34" charset="-128"/>
            </a:rPr>
            <a:t>MN Department of Education</a:t>
          </a:r>
          <a:endParaRPr lang="en-US" sz="2800" kern="1200" dirty="0">
            <a:latin typeface="Adobe Gothic Std B" panose="020B0800000000000000" pitchFamily="34" charset="-128"/>
            <a:ea typeface="Adobe Gothic Std B" panose="020B0800000000000000" pitchFamily="34" charset="-128"/>
          </a:endParaRPr>
        </a:p>
      </dsp:txBody>
      <dsp:txXfrm>
        <a:off x="2945832" y="357206"/>
        <a:ext cx="1893019" cy="172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884AA-9DA3-4D36-B99F-BD8F2F5CCAA1}">
      <dsp:nvSpPr>
        <dsp:cNvPr id="0" name=""/>
        <dsp:cNvSpPr/>
      </dsp:nvSpPr>
      <dsp:spPr>
        <a:xfrm>
          <a:off x="2415613" y="-49061"/>
          <a:ext cx="2077683" cy="2077999"/>
        </a:xfrm>
        <a:prstGeom prst="circularArrow">
          <a:avLst>
            <a:gd name="adj1" fmla="val 10980"/>
            <a:gd name="adj2" fmla="val 1142322"/>
            <a:gd name="adj3" fmla="val 4500000"/>
            <a:gd name="adj4" fmla="val 10800000"/>
            <a:gd name="adj5" fmla="val 12500"/>
          </a:avLst>
        </a:prstGeom>
        <a:solidFill>
          <a:schemeClr val="accent6">
            <a:lumMod val="75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A8BAA-B9B9-4DFD-8951-C2FA5A48301E}">
      <dsp:nvSpPr>
        <dsp:cNvPr id="0" name=""/>
        <dsp:cNvSpPr/>
      </dsp:nvSpPr>
      <dsp:spPr>
        <a:xfrm>
          <a:off x="2856400" y="750220"/>
          <a:ext cx="1154528" cy="577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U.S. DOE</a:t>
          </a:r>
          <a:endParaRPr lang="en-US" sz="2100" kern="1200" dirty="0"/>
        </a:p>
      </dsp:txBody>
      <dsp:txXfrm>
        <a:off x="2856400" y="750220"/>
        <a:ext cx="1154528" cy="577126"/>
      </dsp:txXfrm>
    </dsp:sp>
    <dsp:sp modelId="{486C4BCB-68A2-422D-9D57-C7D3E0DAA961}">
      <dsp:nvSpPr>
        <dsp:cNvPr id="0" name=""/>
        <dsp:cNvSpPr/>
      </dsp:nvSpPr>
      <dsp:spPr>
        <a:xfrm>
          <a:off x="1820094" y="1193964"/>
          <a:ext cx="2077683" cy="2077999"/>
        </a:xfrm>
        <a:prstGeom prst="leftCircularArrow">
          <a:avLst>
            <a:gd name="adj1" fmla="val 10980"/>
            <a:gd name="adj2" fmla="val 1142322"/>
            <a:gd name="adj3" fmla="val 6300000"/>
            <a:gd name="adj4" fmla="val 18900000"/>
            <a:gd name="adj5" fmla="val 125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BCAB2-BBA6-4CAD-88B9-54D671FA6761}">
      <dsp:nvSpPr>
        <dsp:cNvPr id="0" name=""/>
        <dsp:cNvSpPr/>
      </dsp:nvSpPr>
      <dsp:spPr>
        <a:xfrm>
          <a:off x="2281672" y="1951091"/>
          <a:ext cx="1154528" cy="577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MN STATE</a:t>
          </a:r>
          <a:endParaRPr lang="en-US" sz="2100" kern="1200" dirty="0"/>
        </a:p>
      </dsp:txBody>
      <dsp:txXfrm>
        <a:off x="2281672" y="1951091"/>
        <a:ext cx="1154528" cy="577126"/>
      </dsp:txXfrm>
    </dsp:sp>
    <dsp:sp modelId="{BFCBAB07-07F1-41FB-878B-90E9F343384A}">
      <dsp:nvSpPr>
        <dsp:cNvPr id="0" name=""/>
        <dsp:cNvSpPr/>
      </dsp:nvSpPr>
      <dsp:spPr>
        <a:xfrm>
          <a:off x="2545040" y="2530807"/>
          <a:ext cx="1785051" cy="1785767"/>
        </a:xfrm>
        <a:prstGeom prst="blockArc">
          <a:avLst>
            <a:gd name="adj1" fmla="val 13500000"/>
            <a:gd name="adj2" fmla="val 10800000"/>
            <a:gd name="adj3" fmla="val 1274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9C5B1-AB37-4B74-AFCD-43B2F729C2B9}">
      <dsp:nvSpPr>
        <dsp:cNvPr id="0" name=""/>
        <dsp:cNvSpPr/>
      </dsp:nvSpPr>
      <dsp:spPr>
        <a:xfrm>
          <a:off x="2859131" y="3153689"/>
          <a:ext cx="1154528" cy="577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LOCAL</a:t>
          </a:r>
          <a:endParaRPr lang="en-US" sz="2100" kern="1200" dirty="0"/>
        </a:p>
      </dsp:txBody>
      <dsp:txXfrm>
        <a:off x="2859131" y="3153689"/>
        <a:ext cx="1154528" cy="577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47145-EAD9-44A3-A769-070A34755D95}">
      <dsp:nvSpPr>
        <dsp:cNvPr id="0" name=""/>
        <dsp:cNvSpPr/>
      </dsp:nvSpPr>
      <dsp:spPr>
        <a:xfrm>
          <a:off x="3562888" y="2058022"/>
          <a:ext cx="2470652" cy="247065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NEEDS ASSESSMENT</a:t>
          </a:r>
          <a:endParaRPr lang="en-US" sz="1800" kern="1200" dirty="0"/>
        </a:p>
      </dsp:txBody>
      <dsp:txXfrm>
        <a:off x="4059599" y="2636760"/>
        <a:ext cx="1477230" cy="1269967"/>
      </dsp:txXfrm>
    </dsp:sp>
    <dsp:sp modelId="{6A085ED2-5E64-4936-B014-6599852653FE}">
      <dsp:nvSpPr>
        <dsp:cNvPr id="0" name=""/>
        <dsp:cNvSpPr/>
      </dsp:nvSpPr>
      <dsp:spPr>
        <a:xfrm>
          <a:off x="2030716" y="1408456"/>
          <a:ext cx="1986242" cy="1928025"/>
        </a:xfrm>
        <a:prstGeom prst="gear6">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CONTINUOUS IMPROVEMENT  </a:t>
          </a:r>
          <a:endParaRPr lang="en-US" sz="1200" kern="1200" dirty="0"/>
        </a:p>
      </dsp:txBody>
      <dsp:txXfrm>
        <a:off x="2524565" y="1896776"/>
        <a:ext cx="998544" cy="951385"/>
      </dsp:txXfrm>
    </dsp:sp>
    <dsp:sp modelId="{FA53B029-A6C2-4364-AEF7-C11524CE9260}">
      <dsp:nvSpPr>
        <dsp:cNvPr id="0" name=""/>
        <dsp:cNvSpPr/>
      </dsp:nvSpPr>
      <dsp:spPr>
        <a:xfrm rot="20700000">
          <a:off x="3075258" y="193944"/>
          <a:ext cx="2023795" cy="1841475"/>
        </a:xfrm>
        <a:prstGeom prst="gear6">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INNOVATION</a:t>
          </a:r>
          <a:endParaRPr lang="en-US" sz="1400" kern="1200" dirty="0"/>
        </a:p>
      </dsp:txBody>
      <dsp:txXfrm rot="-20700000">
        <a:off x="3529949" y="587020"/>
        <a:ext cx="1114412" cy="1055324"/>
      </dsp:txXfrm>
    </dsp:sp>
    <dsp:sp modelId="{A9553CCA-2404-46C1-9BB3-501C4EE01678}">
      <dsp:nvSpPr>
        <dsp:cNvPr id="0" name=""/>
        <dsp:cNvSpPr/>
      </dsp:nvSpPr>
      <dsp:spPr>
        <a:xfrm>
          <a:off x="3376191" y="1683339"/>
          <a:ext cx="3162434" cy="3162434"/>
        </a:xfrm>
        <a:prstGeom prst="circularArrow">
          <a:avLst>
            <a:gd name="adj1" fmla="val 4688"/>
            <a:gd name="adj2" fmla="val 299029"/>
            <a:gd name="adj3" fmla="val 2522868"/>
            <a:gd name="adj4" fmla="val 1584691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A7A3D9-F2C4-48A3-A23A-16F510CC8CD2}">
      <dsp:nvSpPr>
        <dsp:cNvPr id="0" name=""/>
        <dsp:cNvSpPr/>
      </dsp:nvSpPr>
      <dsp:spPr>
        <a:xfrm>
          <a:off x="1807201" y="1075200"/>
          <a:ext cx="2297706" cy="22977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50C24-0DBA-43CB-954A-8A02EF8090AF}">
      <dsp:nvSpPr>
        <dsp:cNvPr id="0" name=""/>
        <dsp:cNvSpPr/>
      </dsp:nvSpPr>
      <dsp:spPr>
        <a:xfrm>
          <a:off x="2724601" y="-152485"/>
          <a:ext cx="2477390" cy="247739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50DE6-D673-475B-8A50-4E99274EF71A}">
      <dsp:nvSpPr>
        <dsp:cNvPr id="0" name=""/>
        <dsp:cNvSpPr/>
      </dsp:nvSpPr>
      <dsp:spPr>
        <a:xfrm>
          <a:off x="3319807" y="51643"/>
          <a:ext cx="5001817" cy="123029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Advancing career and technical education empowers every learner to realize a rewarding career</a:t>
          </a:r>
          <a:endParaRPr lang="en-US" sz="2000" kern="1200" dirty="0"/>
        </a:p>
      </dsp:txBody>
      <dsp:txXfrm>
        <a:off x="3319807" y="205430"/>
        <a:ext cx="4540456" cy="922723"/>
      </dsp:txXfrm>
    </dsp:sp>
    <dsp:sp modelId="{4C39A72F-B976-400B-B235-2288BB28E903}">
      <dsp:nvSpPr>
        <dsp:cNvPr id="0" name=""/>
        <dsp:cNvSpPr/>
      </dsp:nvSpPr>
      <dsp:spPr>
        <a:xfrm>
          <a:off x="0" y="122445"/>
          <a:ext cx="3047741" cy="1070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Vision</a:t>
          </a:r>
          <a:endParaRPr lang="en-US" sz="2700" kern="1200" dirty="0"/>
        </a:p>
      </dsp:txBody>
      <dsp:txXfrm>
        <a:off x="52252" y="174697"/>
        <a:ext cx="2943237" cy="965881"/>
      </dsp:txXfrm>
    </dsp:sp>
    <dsp:sp modelId="{F040CE10-91FD-4DDD-93B1-583CADA63D54}">
      <dsp:nvSpPr>
        <dsp:cNvPr id="0" name=""/>
        <dsp:cNvSpPr/>
      </dsp:nvSpPr>
      <dsp:spPr>
        <a:xfrm>
          <a:off x="3342364" y="1281941"/>
          <a:ext cx="6008126" cy="16506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Quality career and technical education ensures every learner has equitable access to career-connected learning through a network of knowledgeable partners</a:t>
          </a:r>
          <a:r>
            <a:rPr lang="en-US" sz="1600" kern="1200" dirty="0" smtClean="0"/>
            <a:t>		</a:t>
          </a:r>
          <a:endParaRPr lang="en-US" sz="1600" kern="1200" dirty="0"/>
        </a:p>
      </dsp:txBody>
      <dsp:txXfrm>
        <a:off x="3342364" y="1488278"/>
        <a:ext cx="5389115" cy="1238022"/>
      </dsp:txXfrm>
    </dsp:sp>
    <dsp:sp modelId="{31918F91-DB20-42E4-9FDE-ABBF8912965E}">
      <dsp:nvSpPr>
        <dsp:cNvPr id="0" name=""/>
        <dsp:cNvSpPr/>
      </dsp:nvSpPr>
      <dsp:spPr>
        <a:xfrm>
          <a:off x="0" y="1532681"/>
          <a:ext cx="3039583" cy="1164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Mission</a:t>
          </a:r>
          <a:endParaRPr lang="en-US" sz="2700" kern="1200" dirty="0"/>
        </a:p>
      </dsp:txBody>
      <dsp:txXfrm>
        <a:off x="56860" y="1589541"/>
        <a:ext cx="2925863" cy="1051062"/>
      </dsp:txXfrm>
    </dsp:sp>
    <dsp:sp modelId="{C3B2F857-95BE-4D9A-9AC2-51715429570E}">
      <dsp:nvSpPr>
        <dsp:cNvPr id="0" name=""/>
        <dsp:cNvSpPr/>
      </dsp:nvSpPr>
      <dsp:spPr>
        <a:xfrm>
          <a:off x="3355292" y="2766863"/>
          <a:ext cx="7468651" cy="201030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80000"/>
            </a:lnSpc>
            <a:spcBef>
              <a:spcPct val="0"/>
            </a:spcBef>
            <a:spcAft>
              <a:spcPct val="15000"/>
            </a:spcAft>
            <a:buChar char="••"/>
          </a:pPr>
          <a:r>
            <a:rPr lang="en-US" sz="2000" kern="1200" dirty="0" smtClean="0"/>
            <a:t>An equity lens for all decision-making</a:t>
          </a:r>
          <a:endParaRPr lang="en-US" sz="2000" kern="1200" dirty="0"/>
        </a:p>
        <a:p>
          <a:pPr marL="228600" lvl="1" indent="-228600" algn="l" defTabSz="889000">
            <a:lnSpc>
              <a:spcPct val="80000"/>
            </a:lnSpc>
            <a:spcBef>
              <a:spcPct val="0"/>
            </a:spcBef>
            <a:spcAft>
              <a:spcPct val="15000"/>
            </a:spcAft>
            <a:buChar char="••"/>
          </a:pPr>
          <a:r>
            <a:rPr lang="en-US" sz="2000" kern="1200" dirty="0" smtClean="0"/>
            <a:t>Inclusion of all stakeholders</a:t>
          </a:r>
          <a:endParaRPr lang="en-US" sz="2000" kern="1200" dirty="0"/>
        </a:p>
        <a:p>
          <a:pPr marL="228600" lvl="1" indent="-228600" algn="l" defTabSz="889000">
            <a:lnSpc>
              <a:spcPct val="80000"/>
            </a:lnSpc>
            <a:spcBef>
              <a:spcPct val="0"/>
            </a:spcBef>
            <a:spcAft>
              <a:spcPct val="15000"/>
            </a:spcAft>
            <a:buChar char="••"/>
          </a:pPr>
          <a:r>
            <a:rPr lang="en-US" sz="2000" kern="1200" dirty="0" smtClean="0"/>
            <a:t>Being bold, innovative, and focused on continuous improvement</a:t>
          </a:r>
          <a:endParaRPr lang="en-US" sz="2000" kern="1200" dirty="0"/>
        </a:p>
        <a:p>
          <a:pPr marL="228600" lvl="1" indent="-228600" algn="l" defTabSz="889000">
            <a:lnSpc>
              <a:spcPct val="80000"/>
            </a:lnSpc>
            <a:spcBef>
              <a:spcPct val="0"/>
            </a:spcBef>
            <a:spcAft>
              <a:spcPct val="15000"/>
            </a:spcAft>
            <a:buChar char="••"/>
          </a:pPr>
          <a:r>
            <a:rPr lang="en-US" sz="2000" kern="1200" dirty="0" smtClean="0"/>
            <a:t>Responsiveness to the evolving labor market</a:t>
          </a:r>
          <a:endParaRPr lang="en-US" sz="2000" kern="1200" dirty="0"/>
        </a:p>
      </dsp:txBody>
      <dsp:txXfrm>
        <a:off x="3355292" y="3018151"/>
        <a:ext cx="6714786" cy="1507730"/>
      </dsp:txXfrm>
    </dsp:sp>
    <dsp:sp modelId="{289829B6-2AAA-4126-95D3-1CFE58F2F8DC}">
      <dsp:nvSpPr>
        <dsp:cNvPr id="0" name=""/>
        <dsp:cNvSpPr/>
      </dsp:nvSpPr>
      <dsp:spPr>
        <a:xfrm>
          <a:off x="0" y="3026420"/>
          <a:ext cx="3100752" cy="15756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Principles: </a:t>
          </a:r>
        </a:p>
        <a:p>
          <a:pPr lvl="0" algn="ctr" defTabSz="1200150">
            <a:lnSpc>
              <a:spcPct val="90000"/>
            </a:lnSpc>
            <a:spcBef>
              <a:spcPct val="0"/>
            </a:spcBef>
            <a:spcAft>
              <a:spcPct val="35000"/>
            </a:spcAft>
          </a:pPr>
          <a:r>
            <a:rPr lang="en-US" sz="2700" kern="1200" dirty="0" smtClean="0"/>
            <a:t>We are committed to ensuring</a:t>
          </a:r>
          <a:endParaRPr lang="en-US" sz="2700" kern="1200" dirty="0"/>
        </a:p>
      </dsp:txBody>
      <dsp:txXfrm>
        <a:off x="76917" y="3103337"/>
        <a:ext cx="2946918" cy="1421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9FAFD-2F99-4909-B511-56A7E437E73C}">
      <dsp:nvSpPr>
        <dsp:cNvPr id="0" name=""/>
        <dsp:cNvSpPr/>
      </dsp:nvSpPr>
      <dsp:spPr>
        <a:xfrm rot="5400000">
          <a:off x="6375508" y="-1188727"/>
          <a:ext cx="846022" cy="33929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Comprehensive Needs Assessment</a:t>
          </a:r>
          <a:endParaRPr lang="en-US" sz="1200" kern="1200" dirty="0"/>
        </a:p>
        <a:p>
          <a:pPr marL="114300" lvl="1" indent="-114300" algn="l" defTabSz="533400">
            <a:lnSpc>
              <a:spcPct val="90000"/>
            </a:lnSpc>
            <a:spcBef>
              <a:spcPct val="0"/>
            </a:spcBef>
            <a:spcAft>
              <a:spcPct val="15000"/>
            </a:spcAft>
            <a:buChar char="••"/>
          </a:pPr>
          <a:r>
            <a:rPr lang="en-US" sz="1200" kern="1200" dirty="0" smtClean="0"/>
            <a:t>Accountability</a:t>
          </a:r>
          <a:endParaRPr lang="en-US" sz="1200" kern="1200" dirty="0"/>
        </a:p>
        <a:p>
          <a:pPr marL="114300" lvl="1" indent="-114300" algn="l" defTabSz="533400">
            <a:lnSpc>
              <a:spcPct val="90000"/>
            </a:lnSpc>
            <a:spcBef>
              <a:spcPct val="0"/>
            </a:spcBef>
            <a:spcAft>
              <a:spcPct val="15000"/>
            </a:spcAft>
            <a:buChar char="••"/>
          </a:pPr>
          <a:r>
            <a:rPr lang="en-US" sz="1200" kern="1200" dirty="0" smtClean="0"/>
            <a:t>Outreach  </a:t>
          </a:r>
          <a:endParaRPr lang="en-US" sz="1200" kern="1200" dirty="0"/>
        </a:p>
        <a:p>
          <a:pPr marL="114300" lvl="1" indent="-114300" algn="l" defTabSz="533400">
            <a:lnSpc>
              <a:spcPct val="90000"/>
            </a:lnSpc>
            <a:spcBef>
              <a:spcPct val="0"/>
            </a:spcBef>
            <a:spcAft>
              <a:spcPct val="15000"/>
            </a:spcAft>
            <a:buChar char="••"/>
          </a:pPr>
          <a:r>
            <a:rPr lang="en-US" sz="1200" kern="1200" dirty="0" smtClean="0"/>
            <a:t>Awareness and communication </a:t>
          </a:r>
          <a:endParaRPr lang="en-US" sz="1200" kern="1200" dirty="0"/>
        </a:p>
      </dsp:txBody>
      <dsp:txXfrm rot="-5400000">
        <a:off x="5102070" y="126010"/>
        <a:ext cx="3351601" cy="763424"/>
      </dsp:txXfrm>
    </dsp:sp>
    <dsp:sp modelId="{AA9A2E96-8DFA-4830-8323-5EA03EAF0D05}">
      <dsp:nvSpPr>
        <dsp:cNvPr id="0" name=""/>
        <dsp:cNvSpPr/>
      </dsp:nvSpPr>
      <dsp:spPr>
        <a:xfrm>
          <a:off x="1450989" y="2418"/>
          <a:ext cx="3640659" cy="1057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Advancing CTE</a:t>
          </a:r>
        </a:p>
      </dsp:txBody>
      <dsp:txXfrm>
        <a:off x="1502613" y="54042"/>
        <a:ext cx="3537411" cy="954280"/>
      </dsp:txXfrm>
    </dsp:sp>
    <dsp:sp modelId="{15580355-E59F-419B-B080-3917A0A13C86}">
      <dsp:nvSpPr>
        <dsp:cNvPr id="0" name=""/>
        <dsp:cNvSpPr/>
      </dsp:nvSpPr>
      <dsp:spPr>
        <a:xfrm rot="5400000">
          <a:off x="6414811" y="-100688"/>
          <a:ext cx="846022" cy="34811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Career Pathways</a:t>
          </a:r>
          <a:endParaRPr lang="en-US" sz="1200" kern="1200" dirty="0"/>
        </a:p>
        <a:p>
          <a:pPr marL="114300" lvl="1" indent="-114300" algn="l" defTabSz="533400">
            <a:lnSpc>
              <a:spcPct val="90000"/>
            </a:lnSpc>
            <a:spcBef>
              <a:spcPct val="0"/>
            </a:spcBef>
            <a:spcAft>
              <a:spcPct val="15000"/>
            </a:spcAft>
            <a:buChar char="••"/>
          </a:pPr>
          <a:r>
            <a:rPr lang="en-US" sz="1200" kern="1200" dirty="0" smtClean="0"/>
            <a:t>Career Preparation</a:t>
          </a:r>
          <a:endParaRPr lang="en-US" sz="1200" kern="1200" dirty="0"/>
        </a:p>
      </dsp:txBody>
      <dsp:txXfrm rot="-5400000">
        <a:off x="5097264" y="1258158"/>
        <a:ext cx="3439819" cy="763424"/>
      </dsp:txXfrm>
    </dsp:sp>
    <dsp:sp modelId="{B0AC490E-9341-4863-AD01-8F93EEA2D284}">
      <dsp:nvSpPr>
        <dsp:cNvPr id="0" name=""/>
        <dsp:cNvSpPr/>
      </dsp:nvSpPr>
      <dsp:spPr>
        <a:xfrm>
          <a:off x="1435196" y="1112823"/>
          <a:ext cx="3640659" cy="1057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Career-Connected Learning</a:t>
          </a:r>
        </a:p>
      </dsp:txBody>
      <dsp:txXfrm>
        <a:off x="1486820" y="1164447"/>
        <a:ext cx="3537411" cy="954280"/>
      </dsp:txXfrm>
    </dsp:sp>
    <dsp:sp modelId="{C482C3CC-776E-4F62-84D8-FFA38C7C825F}">
      <dsp:nvSpPr>
        <dsp:cNvPr id="0" name=""/>
        <dsp:cNvSpPr/>
      </dsp:nvSpPr>
      <dsp:spPr>
        <a:xfrm rot="5400000">
          <a:off x="6461763" y="985827"/>
          <a:ext cx="846022" cy="36018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Business and Industry</a:t>
          </a:r>
          <a:endParaRPr lang="en-US" sz="1200" kern="1200" dirty="0"/>
        </a:p>
        <a:p>
          <a:pPr marL="114300" lvl="1" indent="-114300" algn="l" defTabSz="533400">
            <a:lnSpc>
              <a:spcPct val="90000"/>
            </a:lnSpc>
            <a:spcBef>
              <a:spcPct val="0"/>
            </a:spcBef>
            <a:spcAft>
              <a:spcPct val="15000"/>
            </a:spcAft>
            <a:buChar char="••"/>
          </a:pPr>
          <a:r>
            <a:rPr lang="en-US" sz="1200" kern="1200" dirty="0" smtClean="0"/>
            <a:t>State and federal programs; state agencies</a:t>
          </a:r>
          <a:endParaRPr lang="en-US" sz="1200" kern="1200" dirty="0"/>
        </a:p>
        <a:p>
          <a:pPr marL="114300" lvl="1" indent="-114300" algn="l" defTabSz="533400">
            <a:lnSpc>
              <a:spcPct val="90000"/>
            </a:lnSpc>
            <a:spcBef>
              <a:spcPct val="0"/>
            </a:spcBef>
            <a:spcAft>
              <a:spcPct val="15000"/>
            </a:spcAft>
            <a:buChar char="••"/>
          </a:pPr>
          <a:r>
            <a:rPr lang="en-US" sz="1200" kern="1200" dirty="0" smtClean="0"/>
            <a:t>Educational Partners</a:t>
          </a:r>
          <a:endParaRPr lang="en-US" sz="1200" kern="1200" dirty="0"/>
        </a:p>
        <a:p>
          <a:pPr marL="114300" lvl="1" indent="-114300" algn="l" defTabSz="533400">
            <a:lnSpc>
              <a:spcPct val="90000"/>
            </a:lnSpc>
            <a:spcBef>
              <a:spcPct val="0"/>
            </a:spcBef>
            <a:spcAft>
              <a:spcPct val="15000"/>
            </a:spcAft>
            <a:buChar char="••"/>
          </a:pPr>
          <a:r>
            <a:rPr lang="en-US" sz="1200" kern="1200" dirty="0" smtClean="0"/>
            <a:t>Consortia / Minnesota State / MDE</a:t>
          </a:r>
          <a:endParaRPr lang="en-US" sz="1200" kern="1200" dirty="0"/>
        </a:p>
      </dsp:txBody>
      <dsp:txXfrm rot="-5400000">
        <a:off x="5083830" y="2405060"/>
        <a:ext cx="3560591" cy="763424"/>
      </dsp:txXfrm>
    </dsp:sp>
    <dsp:sp modelId="{CE0A628F-B474-46CC-820B-AABA1D57CEDC}">
      <dsp:nvSpPr>
        <dsp:cNvPr id="0" name=""/>
        <dsp:cNvSpPr/>
      </dsp:nvSpPr>
      <dsp:spPr>
        <a:xfrm>
          <a:off x="1435196" y="2223228"/>
          <a:ext cx="3640659" cy="1057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Integrated Network</a:t>
          </a:r>
          <a:endParaRPr lang="en-US" sz="3000" kern="1200" dirty="0"/>
        </a:p>
      </dsp:txBody>
      <dsp:txXfrm>
        <a:off x="1486820" y="2274852"/>
        <a:ext cx="3537411" cy="954280"/>
      </dsp:txXfrm>
    </dsp:sp>
    <dsp:sp modelId="{4F87564A-2180-4AE4-94CA-131201E5A09F}">
      <dsp:nvSpPr>
        <dsp:cNvPr id="0" name=""/>
        <dsp:cNvSpPr/>
      </dsp:nvSpPr>
      <dsp:spPr>
        <a:xfrm rot="5400000">
          <a:off x="6428977" y="2100457"/>
          <a:ext cx="846022" cy="350726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Service Partnerships</a:t>
          </a:r>
          <a:endParaRPr lang="en-US" sz="1200" kern="1200" dirty="0"/>
        </a:p>
        <a:p>
          <a:pPr marL="114300" lvl="1" indent="-114300" algn="l" defTabSz="533400">
            <a:lnSpc>
              <a:spcPct val="90000"/>
            </a:lnSpc>
            <a:spcBef>
              <a:spcPct val="0"/>
            </a:spcBef>
            <a:spcAft>
              <a:spcPct val="15000"/>
            </a:spcAft>
            <a:buChar char="••"/>
          </a:pPr>
          <a:r>
            <a:rPr lang="en-US" sz="1200" kern="1200" dirty="0" smtClean="0"/>
            <a:t>Providing resources</a:t>
          </a:r>
          <a:endParaRPr lang="en-US" sz="1200" kern="1200" dirty="0"/>
        </a:p>
        <a:p>
          <a:pPr marL="114300" lvl="1" indent="-114300" algn="l" defTabSz="533400">
            <a:lnSpc>
              <a:spcPct val="90000"/>
            </a:lnSpc>
            <a:spcBef>
              <a:spcPct val="0"/>
            </a:spcBef>
            <a:spcAft>
              <a:spcPct val="15000"/>
            </a:spcAft>
            <a:buChar char="••"/>
          </a:pPr>
          <a:r>
            <a:rPr lang="en-US" sz="1200" kern="1200" dirty="0" smtClean="0"/>
            <a:t>Data/data management</a:t>
          </a:r>
          <a:endParaRPr lang="en-US" sz="1200" kern="1200" dirty="0"/>
        </a:p>
      </dsp:txBody>
      <dsp:txXfrm rot="-5400000">
        <a:off x="5098356" y="3472378"/>
        <a:ext cx="3465967" cy="763424"/>
      </dsp:txXfrm>
    </dsp:sp>
    <dsp:sp modelId="{98CD653D-BE92-4E82-82EF-3C94A235C20C}">
      <dsp:nvSpPr>
        <dsp:cNvPr id="0" name=""/>
        <dsp:cNvSpPr/>
      </dsp:nvSpPr>
      <dsp:spPr>
        <a:xfrm>
          <a:off x="1435196" y="3333633"/>
          <a:ext cx="3640659" cy="1057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Equity and Inclusion</a:t>
          </a:r>
          <a:endParaRPr lang="en-US" sz="3000" kern="1200" dirty="0"/>
        </a:p>
      </dsp:txBody>
      <dsp:txXfrm>
        <a:off x="1486820" y="3385257"/>
        <a:ext cx="3537411" cy="954280"/>
      </dsp:txXfrm>
    </dsp:sp>
    <dsp:sp modelId="{8CD5E2A5-7FF9-4C85-80C2-FFF89C0CAD62}">
      <dsp:nvSpPr>
        <dsp:cNvPr id="0" name=""/>
        <dsp:cNvSpPr/>
      </dsp:nvSpPr>
      <dsp:spPr>
        <a:xfrm rot="5400000">
          <a:off x="6359748" y="3265899"/>
          <a:ext cx="846022" cy="34138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80000"/>
            </a:lnSpc>
            <a:spcBef>
              <a:spcPct val="0"/>
            </a:spcBef>
            <a:spcAft>
              <a:spcPct val="15000"/>
            </a:spcAft>
            <a:buChar char="••"/>
          </a:pPr>
          <a:r>
            <a:rPr lang="en-US" sz="1200" kern="1200" dirty="0" smtClean="0"/>
            <a:t>Professional Development/technical assistance </a:t>
          </a:r>
          <a:endParaRPr lang="en-US" sz="1200" kern="1200" dirty="0"/>
        </a:p>
        <a:p>
          <a:pPr marL="114300" lvl="1" indent="-114300" algn="l" defTabSz="533400">
            <a:lnSpc>
              <a:spcPct val="80000"/>
            </a:lnSpc>
            <a:spcBef>
              <a:spcPct val="0"/>
            </a:spcBef>
            <a:spcAft>
              <a:spcPct val="15000"/>
            </a:spcAft>
            <a:buChar char="••"/>
          </a:pPr>
          <a:r>
            <a:rPr lang="en-US" sz="1200" kern="1200" dirty="0" smtClean="0"/>
            <a:t>Licensure Preparation Programs</a:t>
          </a:r>
          <a:endParaRPr lang="en-US" sz="1200" kern="1200" dirty="0"/>
        </a:p>
        <a:p>
          <a:pPr marL="114300" lvl="1" indent="-114300" algn="l" defTabSz="533400">
            <a:lnSpc>
              <a:spcPct val="80000"/>
            </a:lnSpc>
            <a:spcBef>
              <a:spcPct val="0"/>
            </a:spcBef>
            <a:spcAft>
              <a:spcPct val="15000"/>
            </a:spcAft>
            <a:buChar char="••"/>
          </a:pPr>
          <a:r>
            <a:rPr lang="en-US" sz="1200" kern="1200" dirty="0" smtClean="0"/>
            <a:t>Mentor/mentee relationships</a:t>
          </a:r>
          <a:endParaRPr lang="en-US" sz="1200" kern="1200" dirty="0"/>
        </a:p>
        <a:p>
          <a:pPr marL="114300" lvl="1" indent="-114300" algn="l" defTabSz="533400">
            <a:lnSpc>
              <a:spcPct val="80000"/>
            </a:lnSpc>
            <a:spcBef>
              <a:spcPct val="0"/>
            </a:spcBef>
            <a:spcAft>
              <a:spcPct val="15000"/>
            </a:spcAft>
            <a:buChar char="••"/>
          </a:pPr>
          <a:r>
            <a:rPr lang="en-US" sz="1200" kern="1200" dirty="0" smtClean="0"/>
            <a:t>Consortia Leadership</a:t>
          </a:r>
          <a:endParaRPr lang="en-US" sz="1200" kern="1200" dirty="0"/>
        </a:p>
      </dsp:txBody>
      <dsp:txXfrm rot="-5400000">
        <a:off x="5075857" y="4591090"/>
        <a:ext cx="3372507" cy="763424"/>
      </dsp:txXfrm>
    </dsp:sp>
    <dsp:sp modelId="{3175C1B4-9134-4BA2-8D97-2434299D1765}">
      <dsp:nvSpPr>
        <dsp:cNvPr id="0" name=""/>
        <dsp:cNvSpPr/>
      </dsp:nvSpPr>
      <dsp:spPr>
        <a:xfrm>
          <a:off x="1435196" y="4444038"/>
          <a:ext cx="3640659" cy="1057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Knowledgeable Experts</a:t>
          </a:r>
          <a:endParaRPr lang="en-US" sz="3000" kern="1200" dirty="0"/>
        </a:p>
      </dsp:txBody>
      <dsp:txXfrm>
        <a:off x="1486820" y="4495662"/>
        <a:ext cx="3537411" cy="954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3D774-1405-4F26-B14E-453B6E365171}">
      <dsp:nvSpPr>
        <dsp:cNvPr id="0" name=""/>
        <dsp:cNvSpPr/>
      </dsp:nvSpPr>
      <dsp:spPr>
        <a:xfrm>
          <a:off x="0" y="749910"/>
          <a:ext cx="8313613" cy="519600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0684A-53ED-4397-8CA5-270427B57D69}">
      <dsp:nvSpPr>
        <dsp:cNvPr id="0" name=""/>
        <dsp:cNvSpPr/>
      </dsp:nvSpPr>
      <dsp:spPr>
        <a:xfrm>
          <a:off x="818890" y="4613662"/>
          <a:ext cx="191213" cy="1912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AD7B4-458B-4285-AF44-BEC685341F87}">
      <dsp:nvSpPr>
        <dsp:cNvPr id="0" name=""/>
        <dsp:cNvSpPr/>
      </dsp:nvSpPr>
      <dsp:spPr>
        <a:xfrm>
          <a:off x="914497" y="4709268"/>
          <a:ext cx="1089083" cy="123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20" tIns="0" rIns="0" bIns="0" numCol="1" spcCol="1270" anchor="t" anchorCtr="0">
          <a:noAutofit/>
        </a:bodyPr>
        <a:lstStyle/>
        <a:p>
          <a:pPr lvl="0" algn="l" defTabSz="666750">
            <a:lnSpc>
              <a:spcPct val="90000"/>
            </a:lnSpc>
            <a:spcBef>
              <a:spcPct val="0"/>
            </a:spcBef>
            <a:spcAft>
              <a:spcPct val="35000"/>
            </a:spcAft>
          </a:pPr>
          <a:r>
            <a:rPr lang="en-US" sz="1500" b="0" kern="1200" dirty="0" smtClean="0">
              <a:solidFill>
                <a:srgbClr val="000000"/>
              </a:solidFill>
              <a:latin typeface="Calibri"/>
              <a:cs typeface="Calibri"/>
            </a:rPr>
            <a:t>Jan. 2019 Transition Plan reviewed by BOT / MDE</a:t>
          </a:r>
          <a:endParaRPr lang="en-US" sz="1500" b="0" kern="1200" dirty="0">
            <a:solidFill>
              <a:srgbClr val="010000"/>
            </a:solidFill>
            <a:latin typeface="Calibri"/>
            <a:cs typeface="Calibri"/>
          </a:endParaRPr>
        </a:p>
      </dsp:txBody>
      <dsp:txXfrm>
        <a:off x="914497" y="4709268"/>
        <a:ext cx="1089083" cy="1236649"/>
      </dsp:txXfrm>
    </dsp:sp>
    <dsp:sp modelId="{13C4AD1C-427C-4262-ACCE-19E4423E924B}">
      <dsp:nvSpPr>
        <dsp:cNvPr id="0" name=""/>
        <dsp:cNvSpPr/>
      </dsp:nvSpPr>
      <dsp:spPr>
        <a:xfrm>
          <a:off x="1853935" y="3619146"/>
          <a:ext cx="299290" cy="29929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2C1B1-D171-4A0D-8AA0-F1A4B04626CC}">
      <dsp:nvSpPr>
        <dsp:cNvPr id="0" name=""/>
        <dsp:cNvSpPr/>
      </dsp:nvSpPr>
      <dsp:spPr>
        <a:xfrm>
          <a:off x="2003580" y="3768791"/>
          <a:ext cx="1380059" cy="217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88" tIns="0" rIns="0" bIns="0" numCol="1" spcCol="1270" anchor="t" anchorCtr="0">
          <a:noAutofit/>
        </a:bodyPr>
        <a:lstStyle/>
        <a:p>
          <a:pPr lvl="0" algn="l" defTabSz="666750">
            <a:lnSpc>
              <a:spcPct val="90000"/>
            </a:lnSpc>
            <a:spcBef>
              <a:spcPct val="0"/>
            </a:spcBef>
            <a:spcAft>
              <a:spcPct val="35000"/>
            </a:spcAft>
          </a:pPr>
          <a:r>
            <a:rPr lang="en-US" sz="1500" b="0" kern="1200" dirty="0" smtClean="0">
              <a:solidFill>
                <a:srgbClr val="000000"/>
              </a:solidFill>
              <a:latin typeface="Calibri"/>
              <a:cs typeface="Calibri"/>
            </a:rPr>
            <a:t>Feb. 2019 Performance Indicator research and target projections</a:t>
          </a:r>
          <a:endParaRPr lang="en-US" sz="1500" b="0" i="1" kern="1200" dirty="0">
            <a:solidFill>
              <a:srgbClr val="000000"/>
            </a:solidFill>
            <a:latin typeface="Calibri"/>
            <a:cs typeface="Calibri"/>
          </a:endParaRPr>
        </a:p>
      </dsp:txBody>
      <dsp:txXfrm>
        <a:off x="2003580" y="3768791"/>
        <a:ext cx="1380059" cy="2177127"/>
      </dsp:txXfrm>
    </dsp:sp>
    <dsp:sp modelId="{07A7BA34-3A92-4848-AE57-A7CAFE57507D}">
      <dsp:nvSpPr>
        <dsp:cNvPr id="0" name=""/>
        <dsp:cNvSpPr/>
      </dsp:nvSpPr>
      <dsp:spPr>
        <a:xfrm>
          <a:off x="3184113" y="2826235"/>
          <a:ext cx="399053" cy="3990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5B00E-271B-4510-A4AB-86491BD1DB94}">
      <dsp:nvSpPr>
        <dsp:cNvPr id="0" name=""/>
        <dsp:cNvSpPr/>
      </dsp:nvSpPr>
      <dsp:spPr>
        <a:xfrm>
          <a:off x="3383640" y="3025761"/>
          <a:ext cx="1604527" cy="292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450" tIns="0" rIns="0" bIns="0" numCol="1" spcCol="1270" anchor="t" anchorCtr="0">
          <a:noAutofit/>
        </a:bodyPr>
        <a:lstStyle/>
        <a:p>
          <a:pPr lvl="0" algn="l" defTabSz="711200">
            <a:lnSpc>
              <a:spcPct val="90000"/>
            </a:lnSpc>
            <a:spcBef>
              <a:spcPct val="0"/>
            </a:spcBef>
            <a:spcAft>
              <a:spcPct val="35000"/>
            </a:spcAft>
          </a:pPr>
          <a:r>
            <a:rPr lang="en-US" sz="1600" i="0" kern="1200" dirty="0" smtClean="0">
              <a:solidFill>
                <a:srgbClr val="000000"/>
              </a:solidFill>
              <a:latin typeface="Calibri"/>
              <a:cs typeface="Calibri"/>
            </a:rPr>
            <a:t>March 2019 Governor’s Office review</a:t>
          </a:r>
          <a:endParaRPr lang="en-US" sz="1600" i="0" kern="1200" dirty="0">
            <a:solidFill>
              <a:srgbClr val="000000"/>
            </a:solidFill>
            <a:latin typeface="Calibri"/>
            <a:cs typeface="Calibri"/>
          </a:endParaRPr>
        </a:p>
      </dsp:txBody>
      <dsp:txXfrm>
        <a:off x="3383640" y="3025761"/>
        <a:ext cx="1604527" cy="2920156"/>
      </dsp:txXfrm>
    </dsp:sp>
    <dsp:sp modelId="{DB60D7F1-F3E3-471D-89FB-7C93153CE6CE}">
      <dsp:nvSpPr>
        <dsp:cNvPr id="0" name=""/>
        <dsp:cNvSpPr/>
      </dsp:nvSpPr>
      <dsp:spPr>
        <a:xfrm>
          <a:off x="4730445" y="2206871"/>
          <a:ext cx="515444" cy="51544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6D5F-A23F-4DA8-BB2B-D90084FFF2F3}">
      <dsp:nvSpPr>
        <dsp:cNvPr id="0" name=""/>
        <dsp:cNvSpPr/>
      </dsp:nvSpPr>
      <dsp:spPr>
        <a:xfrm>
          <a:off x="4988167" y="2464593"/>
          <a:ext cx="1662722" cy="348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123" tIns="0" rIns="0" bIns="0" numCol="1" spcCol="1270" anchor="t" anchorCtr="0">
          <a:noAutofit/>
        </a:bodyPr>
        <a:lstStyle/>
        <a:p>
          <a:pPr lvl="0" algn="l" defTabSz="666750">
            <a:lnSpc>
              <a:spcPct val="90000"/>
            </a:lnSpc>
            <a:spcBef>
              <a:spcPct val="0"/>
            </a:spcBef>
            <a:spcAft>
              <a:spcPct val="35000"/>
            </a:spcAft>
          </a:pPr>
          <a:r>
            <a:rPr lang="en-US" sz="1500" i="0" kern="1200" dirty="0" smtClean="0">
              <a:solidFill>
                <a:srgbClr val="000000"/>
              </a:solidFill>
              <a:latin typeface="Calibri"/>
              <a:cs typeface="Calibri"/>
            </a:rPr>
            <a:t>April 2019 Submission of Transition Plan to Federal DOE</a:t>
          </a:r>
          <a:endParaRPr lang="en-US" sz="1500" i="0" kern="1200" dirty="0">
            <a:solidFill>
              <a:srgbClr val="000000"/>
            </a:solidFill>
            <a:latin typeface="Calibri"/>
            <a:cs typeface="Calibri"/>
          </a:endParaRPr>
        </a:p>
      </dsp:txBody>
      <dsp:txXfrm>
        <a:off x="4988167" y="2464593"/>
        <a:ext cx="1662722" cy="3481325"/>
      </dsp:txXfrm>
    </dsp:sp>
    <dsp:sp modelId="{8835BE27-393A-453B-90BB-00B0E0A10014}">
      <dsp:nvSpPr>
        <dsp:cNvPr id="0" name=""/>
        <dsp:cNvSpPr/>
      </dsp:nvSpPr>
      <dsp:spPr>
        <a:xfrm>
          <a:off x="6322502" y="1793268"/>
          <a:ext cx="656775" cy="65677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EB620-0D44-4F35-93C0-61F4E59C01D1}">
      <dsp:nvSpPr>
        <dsp:cNvPr id="0" name=""/>
        <dsp:cNvSpPr/>
      </dsp:nvSpPr>
      <dsp:spPr>
        <a:xfrm>
          <a:off x="6650890" y="2121656"/>
          <a:ext cx="1662722" cy="382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012" tIns="0" rIns="0" bIns="0" numCol="1" spcCol="1270" anchor="t" anchorCtr="0">
          <a:noAutofit/>
        </a:bodyPr>
        <a:lstStyle/>
        <a:p>
          <a:pPr lvl="0" algn="l" defTabSz="666750">
            <a:lnSpc>
              <a:spcPct val="90000"/>
            </a:lnSpc>
            <a:spcBef>
              <a:spcPct val="0"/>
            </a:spcBef>
            <a:spcAft>
              <a:spcPct val="35000"/>
            </a:spcAft>
          </a:pPr>
          <a:r>
            <a:rPr lang="en-US" sz="1500" i="0" kern="1200" dirty="0" smtClean="0">
              <a:solidFill>
                <a:srgbClr val="000000"/>
              </a:solidFill>
              <a:latin typeface="Calibri"/>
              <a:cs typeface="Calibri"/>
            </a:rPr>
            <a:t>July 2019 Receipt of State Allocation and Distribution to Local Consortia</a:t>
          </a:r>
          <a:endParaRPr lang="en-US" sz="1500" i="0" kern="1200" dirty="0">
            <a:solidFill>
              <a:srgbClr val="000000"/>
            </a:solidFill>
            <a:latin typeface="Calibri"/>
            <a:cs typeface="Calibri"/>
          </a:endParaRPr>
        </a:p>
      </dsp:txBody>
      <dsp:txXfrm>
        <a:off x="6650890" y="2121656"/>
        <a:ext cx="1662722" cy="38242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3D774-1405-4F26-B14E-453B6E365171}">
      <dsp:nvSpPr>
        <dsp:cNvPr id="0" name=""/>
        <dsp:cNvSpPr/>
      </dsp:nvSpPr>
      <dsp:spPr>
        <a:xfrm>
          <a:off x="0" y="526098"/>
          <a:ext cx="8313613" cy="519600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0684A-53ED-4397-8CA5-270427B57D69}">
      <dsp:nvSpPr>
        <dsp:cNvPr id="0" name=""/>
        <dsp:cNvSpPr/>
      </dsp:nvSpPr>
      <dsp:spPr>
        <a:xfrm>
          <a:off x="818890" y="4389850"/>
          <a:ext cx="191213" cy="1912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AD7B4-458B-4285-AF44-BEC685341F87}">
      <dsp:nvSpPr>
        <dsp:cNvPr id="0" name=""/>
        <dsp:cNvSpPr/>
      </dsp:nvSpPr>
      <dsp:spPr>
        <a:xfrm>
          <a:off x="821598" y="4563931"/>
          <a:ext cx="1435651" cy="213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20" tIns="0" rIns="0" bIns="0" numCol="1" spcCol="1270" anchor="t" anchorCtr="0">
          <a:noAutofit/>
        </a:bodyPr>
        <a:lstStyle/>
        <a:p>
          <a:pPr lvl="0" algn="l" defTabSz="800100">
            <a:lnSpc>
              <a:spcPct val="90000"/>
            </a:lnSpc>
            <a:spcBef>
              <a:spcPct val="0"/>
            </a:spcBef>
            <a:spcAft>
              <a:spcPct val="35000"/>
            </a:spcAft>
          </a:pPr>
          <a:r>
            <a:rPr lang="en-US" sz="1800" b="0" kern="1200" dirty="0" smtClean="0">
              <a:solidFill>
                <a:srgbClr val="000000"/>
              </a:solidFill>
              <a:latin typeface="Calibri"/>
              <a:cs typeface="Calibri"/>
            </a:rPr>
            <a:t>May-Sept 2019 Engaging Stakeholders/Consultation</a:t>
          </a:r>
          <a:endParaRPr lang="en-US" sz="1800" b="0" kern="1200" dirty="0">
            <a:solidFill>
              <a:srgbClr val="010000"/>
            </a:solidFill>
            <a:latin typeface="Calibri"/>
            <a:cs typeface="Calibri"/>
          </a:endParaRPr>
        </a:p>
      </dsp:txBody>
      <dsp:txXfrm>
        <a:off x="821598" y="4563931"/>
        <a:ext cx="1435651" cy="2131897"/>
      </dsp:txXfrm>
    </dsp:sp>
    <dsp:sp modelId="{7775B82E-C7B9-4260-A4E7-3121FF63F34F}">
      <dsp:nvSpPr>
        <dsp:cNvPr id="0" name=""/>
        <dsp:cNvSpPr/>
      </dsp:nvSpPr>
      <dsp:spPr>
        <a:xfrm>
          <a:off x="1853935" y="3395334"/>
          <a:ext cx="299290" cy="29929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4256A-F1E3-4E92-883C-BD1B0AEC26BE}">
      <dsp:nvSpPr>
        <dsp:cNvPr id="0" name=""/>
        <dsp:cNvSpPr/>
      </dsp:nvSpPr>
      <dsp:spPr>
        <a:xfrm>
          <a:off x="2003580" y="3544979"/>
          <a:ext cx="1380059" cy="217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88" tIns="0" rIns="0" bIns="0" numCol="1" spcCol="1270" anchor="t" anchorCtr="0">
          <a:noAutofit/>
        </a:bodyPr>
        <a:lstStyle/>
        <a:p>
          <a:pPr lvl="0" algn="l" defTabSz="800100">
            <a:lnSpc>
              <a:spcPct val="90000"/>
            </a:lnSpc>
            <a:spcBef>
              <a:spcPct val="0"/>
            </a:spcBef>
            <a:spcAft>
              <a:spcPct val="35000"/>
            </a:spcAft>
          </a:pPr>
          <a:r>
            <a:rPr lang="en-US" sz="1800" b="0" kern="1200" dirty="0" smtClean="0">
              <a:solidFill>
                <a:srgbClr val="010000"/>
              </a:solidFill>
              <a:latin typeface="Calibri"/>
              <a:cs typeface="Calibri"/>
            </a:rPr>
            <a:t>December 2019 Review by BOT/MDE</a:t>
          </a:r>
          <a:endParaRPr lang="en-US" sz="1800" b="0" kern="1200" dirty="0">
            <a:solidFill>
              <a:srgbClr val="010000"/>
            </a:solidFill>
            <a:latin typeface="Calibri"/>
            <a:cs typeface="Calibri"/>
          </a:endParaRPr>
        </a:p>
      </dsp:txBody>
      <dsp:txXfrm>
        <a:off x="2003580" y="3544979"/>
        <a:ext cx="1380059" cy="2177127"/>
      </dsp:txXfrm>
    </dsp:sp>
    <dsp:sp modelId="{3D485FFD-76B8-4616-BE25-8CF332D39E12}">
      <dsp:nvSpPr>
        <dsp:cNvPr id="0" name=""/>
        <dsp:cNvSpPr/>
      </dsp:nvSpPr>
      <dsp:spPr>
        <a:xfrm>
          <a:off x="3184113" y="2602423"/>
          <a:ext cx="399053" cy="3990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CCE37-2E00-49BC-8161-397C542668D9}">
      <dsp:nvSpPr>
        <dsp:cNvPr id="0" name=""/>
        <dsp:cNvSpPr/>
      </dsp:nvSpPr>
      <dsp:spPr>
        <a:xfrm>
          <a:off x="3383640" y="2801949"/>
          <a:ext cx="1604527" cy="292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450" tIns="0" rIns="0" bIns="0" numCol="1" spcCol="1270" anchor="t" anchorCtr="0">
          <a:noAutofit/>
        </a:bodyPr>
        <a:lstStyle/>
        <a:p>
          <a:pPr lvl="0" algn="l" defTabSz="800100">
            <a:lnSpc>
              <a:spcPct val="90000"/>
            </a:lnSpc>
            <a:spcBef>
              <a:spcPct val="0"/>
            </a:spcBef>
            <a:spcAft>
              <a:spcPct val="35000"/>
            </a:spcAft>
          </a:pPr>
          <a:r>
            <a:rPr lang="en-US" sz="1800" b="0" kern="1200" dirty="0" smtClean="0">
              <a:solidFill>
                <a:srgbClr val="010000"/>
              </a:solidFill>
              <a:latin typeface="Calibri"/>
              <a:cs typeface="Calibri"/>
            </a:rPr>
            <a:t>February 2020 Review by Governor’s Office</a:t>
          </a:r>
          <a:endParaRPr lang="en-US" sz="1800" b="0" kern="1200" dirty="0">
            <a:solidFill>
              <a:srgbClr val="010000"/>
            </a:solidFill>
            <a:latin typeface="Calibri"/>
            <a:cs typeface="Calibri"/>
          </a:endParaRPr>
        </a:p>
      </dsp:txBody>
      <dsp:txXfrm>
        <a:off x="3383640" y="2801949"/>
        <a:ext cx="1604527" cy="2920156"/>
      </dsp:txXfrm>
    </dsp:sp>
    <dsp:sp modelId="{EBB5444A-EF52-4FDD-B47F-FC7B146151F1}">
      <dsp:nvSpPr>
        <dsp:cNvPr id="0" name=""/>
        <dsp:cNvSpPr/>
      </dsp:nvSpPr>
      <dsp:spPr>
        <a:xfrm>
          <a:off x="4730445" y="1983059"/>
          <a:ext cx="515444" cy="51544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C9D16-9E4D-4A0E-A8BF-F3356C637FC9}">
      <dsp:nvSpPr>
        <dsp:cNvPr id="0" name=""/>
        <dsp:cNvSpPr/>
      </dsp:nvSpPr>
      <dsp:spPr>
        <a:xfrm>
          <a:off x="4988167" y="2240781"/>
          <a:ext cx="1662722" cy="348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123" tIns="0" rIns="0" bIns="0" numCol="1" spcCol="1270" anchor="t" anchorCtr="0">
          <a:noAutofit/>
        </a:bodyPr>
        <a:lstStyle/>
        <a:p>
          <a:pPr lvl="0" algn="l" defTabSz="800100">
            <a:lnSpc>
              <a:spcPct val="90000"/>
            </a:lnSpc>
            <a:spcBef>
              <a:spcPct val="0"/>
            </a:spcBef>
            <a:spcAft>
              <a:spcPct val="35000"/>
            </a:spcAft>
          </a:pPr>
          <a:r>
            <a:rPr lang="en-US" sz="1800" b="0" kern="1200" dirty="0" smtClean="0">
              <a:solidFill>
                <a:srgbClr val="010000"/>
              </a:solidFill>
              <a:latin typeface="Calibri"/>
              <a:cs typeface="Calibri"/>
            </a:rPr>
            <a:t>April 2020 Submission of Full 4-year Plan </a:t>
          </a:r>
          <a:endParaRPr lang="en-US" sz="1800" b="0" kern="1200" dirty="0">
            <a:solidFill>
              <a:srgbClr val="010000"/>
            </a:solidFill>
            <a:latin typeface="Calibri"/>
            <a:cs typeface="Calibri"/>
          </a:endParaRPr>
        </a:p>
      </dsp:txBody>
      <dsp:txXfrm>
        <a:off x="4988167" y="2240781"/>
        <a:ext cx="1662722" cy="3481325"/>
      </dsp:txXfrm>
    </dsp:sp>
    <dsp:sp modelId="{7F1ECBB8-91E2-41E0-9E1E-B617342A767E}">
      <dsp:nvSpPr>
        <dsp:cNvPr id="0" name=""/>
        <dsp:cNvSpPr/>
      </dsp:nvSpPr>
      <dsp:spPr>
        <a:xfrm>
          <a:off x="6322502" y="1569456"/>
          <a:ext cx="656775" cy="65677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A1E7D-4A7C-4182-B013-3D510DD3C8D4}">
      <dsp:nvSpPr>
        <dsp:cNvPr id="0" name=""/>
        <dsp:cNvSpPr/>
      </dsp:nvSpPr>
      <dsp:spPr>
        <a:xfrm>
          <a:off x="6650890" y="1897844"/>
          <a:ext cx="1662722" cy="382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012" tIns="0" rIns="0" bIns="0" numCol="1" spcCol="1270" anchor="t" anchorCtr="0">
          <a:noAutofit/>
        </a:bodyPr>
        <a:lstStyle/>
        <a:p>
          <a:pPr lvl="0" algn="l" defTabSz="800100">
            <a:lnSpc>
              <a:spcPct val="90000"/>
            </a:lnSpc>
            <a:spcBef>
              <a:spcPct val="0"/>
            </a:spcBef>
            <a:spcAft>
              <a:spcPct val="35000"/>
            </a:spcAft>
          </a:pPr>
          <a:r>
            <a:rPr lang="en-US" sz="1800" b="0" kern="1200" dirty="0" smtClean="0">
              <a:solidFill>
                <a:srgbClr val="010000"/>
              </a:solidFill>
              <a:latin typeface="Calibri"/>
              <a:cs typeface="Calibri"/>
            </a:rPr>
            <a:t>July 2020 Receipt of State Allocation  </a:t>
          </a:r>
          <a:endParaRPr lang="en-US" sz="1800" b="0" kern="1200" dirty="0">
            <a:solidFill>
              <a:srgbClr val="010000"/>
            </a:solidFill>
            <a:latin typeface="Calibri"/>
            <a:cs typeface="Calibri"/>
          </a:endParaRPr>
        </a:p>
      </dsp:txBody>
      <dsp:txXfrm>
        <a:off x="6650890" y="1897844"/>
        <a:ext cx="1662722" cy="382426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A31ED0-1536-4679-B1A5-23377FB396E2}" type="datetimeFigureOut">
              <a:rPr lang="en-US" smtClean="0"/>
              <a:t>1/9/2019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8EA005-C5D0-4A2E-A7F5-E86FBFF695BA}" type="slidenum">
              <a:rPr lang="en-US" smtClean="0"/>
              <a:t>‹#›</a:t>
            </a:fld>
            <a:endParaRPr lang="en-US" dirty="0"/>
          </a:p>
        </p:txBody>
      </p:sp>
    </p:spTree>
    <p:extLst>
      <p:ext uri="{BB962C8B-B14F-4D97-AF65-F5344CB8AC3E}">
        <p14:creationId xmlns:p14="http://schemas.microsoft.com/office/powerpoint/2010/main" val="280749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Consortia may consider playing the campaign video:</a:t>
            </a:r>
          </a:p>
          <a:p>
            <a:endParaRPr lang="en-US" dirty="0" smtClean="0"/>
          </a:p>
          <a:p>
            <a:r>
              <a:rPr lang="en-US" sz="1600" b="1" dirty="0"/>
              <a:t>https://careertech.org/campaign-video</a:t>
            </a:r>
          </a:p>
          <a:p>
            <a:endParaRPr lang="en-US" dirty="0" smtClean="0"/>
          </a:p>
          <a:p>
            <a:r>
              <a:rPr lang="en-US" dirty="0" smtClean="0"/>
              <a:t>New CTE campaign</a:t>
            </a:r>
            <a:r>
              <a:rPr lang="en-US" baseline="0" dirty="0" smtClean="0"/>
              <a:t> video  </a:t>
            </a:r>
            <a:endParaRPr lang="en-US" dirty="0"/>
          </a:p>
        </p:txBody>
      </p:sp>
      <p:sp>
        <p:nvSpPr>
          <p:cNvPr id="4" name="Slide Number Placeholder 3"/>
          <p:cNvSpPr>
            <a:spLocks noGrp="1"/>
          </p:cNvSpPr>
          <p:nvPr>
            <p:ph type="sldNum" sz="quarter" idx="10"/>
          </p:nvPr>
        </p:nvSpPr>
        <p:spPr/>
        <p:txBody>
          <a:bodyPr/>
          <a:lstStyle/>
          <a:p>
            <a:fld id="{A817A394-F054-45A9-8CF0-779C4F3F6439}" type="slidenum">
              <a:rPr lang="en-US" smtClean="0"/>
              <a:t>1</a:t>
            </a:fld>
            <a:endParaRPr lang="en-US" dirty="0"/>
          </a:p>
        </p:txBody>
      </p:sp>
    </p:spTree>
    <p:extLst>
      <p:ext uri="{BB962C8B-B14F-4D97-AF65-F5344CB8AC3E}">
        <p14:creationId xmlns:p14="http://schemas.microsoft.com/office/powerpoint/2010/main" val="243528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needs assessment requirement and in consultation,</a:t>
            </a:r>
            <a:r>
              <a:rPr lang="en-US" baseline="0" dirty="0" smtClean="0"/>
              <a:t> we need to be mindful of other federal laws/acts that must align with our work. </a:t>
            </a:r>
          </a:p>
          <a:p>
            <a:r>
              <a:rPr lang="en-US" baseline="0" dirty="0" smtClean="0"/>
              <a:t>Specifically, the Workforce Innovation and Opportunity Act (WIOA) and the Every Student Succeeds Acts (ESSA) have elements that will inform the needs assessment. </a:t>
            </a:r>
          </a:p>
          <a:p>
            <a:r>
              <a:rPr lang="en-US" baseline="0" dirty="0" smtClean="0"/>
              <a:t>There are also lead individuals in the region or district who have the expertise to inform and assist the work of the local consortium  </a:t>
            </a:r>
            <a:endParaRPr lang="en-US" dirty="0"/>
          </a:p>
        </p:txBody>
      </p:sp>
      <p:sp>
        <p:nvSpPr>
          <p:cNvPr id="4" name="Slide Number Placeholder 3"/>
          <p:cNvSpPr>
            <a:spLocks noGrp="1"/>
          </p:cNvSpPr>
          <p:nvPr>
            <p:ph type="sldNum" sz="quarter" idx="10"/>
          </p:nvPr>
        </p:nvSpPr>
        <p:spPr/>
        <p:txBody>
          <a:bodyPr/>
          <a:lstStyle/>
          <a:p>
            <a:fld id="{A68EA005-C5D0-4A2E-A7F5-E86FBFF695BA}" type="slidenum">
              <a:rPr lang="en-US" smtClean="0"/>
              <a:t>10</a:t>
            </a:fld>
            <a:endParaRPr lang="en-US" dirty="0"/>
          </a:p>
        </p:txBody>
      </p:sp>
    </p:spTree>
    <p:extLst>
      <p:ext uri="{BB962C8B-B14F-4D97-AF65-F5344CB8AC3E}">
        <p14:creationId xmlns:p14="http://schemas.microsoft.com/office/powerpoint/2010/main" val="265943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Perkins V :  Expanded Purpose and definition.  The orange, bold font represents</a:t>
            </a:r>
            <a:r>
              <a:rPr lang="en-US" baseline="0" dirty="0" smtClean="0"/>
              <a:t> expanded populations now in the Perkins V definition for special populations.  </a:t>
            </a:r>
            <a:endParaRPr lang="en-US" dirty="0" smtClean="0"/>
          </a:p>
          <a:p>
            <a:endParaRPr lang="en-US" dirty="0" smtClean="0"/>
          </a:p>
          <a:p>
            <a:r>
              <a:rPr lang="en-US" dirty="0" smtClean="0"/>
              <a:t>PURPOSE (Sec. 1) Specifies one of the purposes of the Act is to develop more fully the academic knowledge and technical employability skills by increasing the employment opportunities for populations who are chronically unemployed or underemployed, including individuals with disabilities, individuals from economically disadvantaged families, out-of-workforce individuals, youth who are in, or have aged out of, the foster care system, and homeless individuals. </a:t>
            </a:r>
          </a:p>
          <a:p>
            <a:endParaRPr lang="en-US" dirty="0" smtClean="0"/>
          </a:p>
          <a:p>
            <a:r>
              <a:rPr lang="en-US" dirty="0" smtClean="0"/>
              <a:t> DEFINITION (Sec. 3) SPECIAL POPULATIONS - individuals with disabilities; individuals from economically disadvantaged families, including low-income youth and adults; individuals preparing for non-traditional fields; single parents, including single pregnant women; out-of-workforce individuals; English learners; homeless individuals described in section 725 of the McKinney-Vento Homeless Assistance Act (42 U.S.C. 11434a); </a:t>
            </a:r>
            <a:r>
              <a:rPr lang="en-US" dirty="0" smtClean="0">
                <a:solidFill>
                  <a:srgbClr val="FF0000"/>
                </a:solidFill>
              </a:rPr>
              <a:t>youth who are in, or have aged out of, the foster care system; and youth with a parent who is a member of the armed forces and is on active duty.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68EA005-C5D0-4A2E-A7F5-E86FBFF695BA}" type="slidenum">
              <a:rPr lang="en-US" smtClean="0"/>
              <a:t>11</a:t>
            </a:fld>
            <a:endParaRPr lang="en-US" dirty="0"/>
          </a:p>
        </p:txBody>
      </p:sp>
    </p:spTree>
    <p:extLst>
      <p:ext uri="{BB962C8B-B14F-4D97-AF65-F5344CB8AC3E}">
        <p14:creationId xmlns:p14="http://schemas.microsoft.com/office/powerpoint/2010/main" val="3855448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from Perkins IV to Perkins V presents the opportunity for examining critical decision points in ensuring CTE systems are high-quality, efficient and aligned with industry demands.  The decision points fall into three large buckets:</a:t>
            </a:r>
          </a:p>
          <a:p>
            <a:r>
              <a:rPr lang="en-US" baseline="0" dirty="0" smtClean="0"/>
              <a:t>Program Planning</a:t>
            </a:r>
          </a:p>
          <a:p>
            <a:r>
              <a:rPr lang="en-US" baseline="0" dirty="0" smtClean="0"/>
              <a:t>Program Funding</a:t>
            </a:r>
          </a:p>
          <a:p>
            <a:r>
              <a:rPr lang="en-US" baseline="0" dirty="0" smtClean="0"/>
              <a:t>Program Impact and Accountability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an opportunity to leverage the flexibility of Perkins V to improve and expand our systems, programs, and services.</a:t>
            </a:r>
            <a:r>
              <a:rPr lang="en-US" dirty="0" smtClean="0"/>
              <a:t> Perkins V </a:t>
            </a:r>
            <a:r>
              <a:rPr lang="en-US" b="1" baseline="0" dirty="0" smtClean="0"/>
              <a:t>Provides a lever to examine old habits and practices including structure and membership of the consortium.  </a:t>
            </a:r>
          </a:p>
          <a:p>
            <a:endParaRPr lang="en-US" baseline="0" dirty="0" smtClean="0"/>
          </a:p>
          <a:p>
            <a:endParaRPr lang="en-US" baseline="0" dirty="0" smtClean="0"/>
          </a:p>
          <a:p>
            <a:r>
              <a:rPr lang="en-US" dirty="0" smtClean="0"/>
              <a:t>Coordinating  the development of a shared vision provides opportunities to :</a:t>
            </a:r>
          </a:p>
          <a:p>
            <a:r>
              <a:rPr lang="en-US" dirty="0" smtClean="0"/>
              <a:t>- Align stakeholder engagement plans</a:t>
            </a:r>
          </a:p>
          <a:p>
            <a:r>
              <a:rPr lang="en-US" dirty="0" smtClean="0"/>
              <a:t>- Align use of labor market information</a:t>
            </a:r>
          </a:p>
          <a:p>
            <a:r>
              <a:rPr lang="en-US" dirty="0" smtClean="0"/>
              <a:t>- Review/plan accountability systems</a:t>
            </a:r>
          </a:p>
          <a:p>
            <a:r>
              <a:rPr lang="en-US" dirty="0" smtClean="0"/>
              <a:t>- Leverage opportunities to define</a:t>
            </a:r>
            <a:r>
              <a:rPr lang="en-US" baseline="0" dirty="0" smtClean="0"/>
              <a:t> and increase program quality  </a:t>
            </a:r>
          </a:p>
          <a:p>
            <a:endParaRPr lang="en-US" dirty="0" smtClean="0"/>
          </a:p>
          <a:p>
            <a:r>
              <a:rPr lang="en-US" baseline="0" dirty="0" smtClean="0"/>
              <a:t>Note:  Reflect on  the “line in the sand” regarding districts and colleges expecting “their” share of Perkins dollars and their traditional use of funds.  This should be the result of the joint, collaborative plan of the consortium.  Use Perkins V as that lever to make changes.   </a:t>
            </a:r>
            <a:r>
              <a:rPr lang="en-US" dirty="0" smtClean="0"/>
              <a:t>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8EA005-C5D0-4A2E-A7F5-E86FBFF695BA}" type="slidenum">
              <a:rPr lang="en-US" smtClean="0"/>
              <a:t>12</a:t>
            </a:fld>
            <a:endParaRPr lang="en-US" dirty="0"/>
          </a:p>
        </p:txBody>
      </p:sp>
    </p:spTree>
    <p:extLst>
      <p:ext uri="{BB962C8B-B14F-4D97-AF65-F5344CB8AC3E}">
        <p14:creationId xmlns:p14="http://schemas.microsoft.com/office/powerpoint/2010/main" val="123118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w</a:t>
            </a:r>
            <a:r>
              <a:rPr lang="en-US" baseline="0" dirty="0" smtClean="0"/>
              <a:t>orking draft from the initial Perkins V Minnesota planning team who attended Region C Perkins Planning facilitated by Advance CTE, NAPE, OCTAE, ACTE. Representatives included Minnesota State, MDE, MACTA, MnACTE, consortia leaders- secondary and postsecondary, and ABE.  </a:t>
            </a:r>
          </a:p>
          <a:p>
            <a:endParaRPr lang="en-US" baseline="0" dirty="0" smtClean="0"/>
          </a:p>
          <a:p>
            <a:r>
              <a:rPr lang="en-US" baseline="0" dirty="0" smtClean="0"/>
              <a:t>Process:  planning group with assistance from Advance CTE, NAPE, ACTE proposed these elements.  This is just the beginning.  We will continue to seek input from many stakeholder groups.  </a:t>
            </a:r>
          </a:p>
        </p:txBody>
      </p:sp>
      <p:sp>
        <p:nvSpPr>
          <p:cNvPr id="4" name="Slide Number Placeholder 3"/>
          <p:cNvSpPr>
            <a:spLocks noGrp="1"/>
          </p:cNvSpPr>
          <p:nvPr>
            <p:ph type="sldNum" sz="quarter" idx="10"/>
          </p:nvPr>
        </p:nvSpPr>
        <p:spPr/>
        <p:txBody>
          <a:bodyPr/>
          <a:lstStyle/>
          <a:p>
            <a:fld id="{A68EA005-C5D0-4A2E-A7F5-E86FBFF695BA}" type="slidenum">
              <a:rPr lang="en-US" smtClean="0"/>
              <a:t>13</a:t>
            </a:fld>
            <a:endParaRPr lang="en-US" dirty="0"/>
          </a:p>
        </p:txBody>
      </p:sp>
    </p:spTree>
    <p:extLst>
      <p:ext uri="{BB962C8B-B14F-4D97-AF65-F5344CB8AC3E}">
        <p14:creationId xmlns:p14="http://schemas.microsoft.com/office/powerpoint/2010/main" val="392589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elements under each strategic direction</a:t>
            </a:r>
            <a:r>
              <a:rPr lang="en-US" baseline="0" dirty="0" smtClean="0"/>
              <a:t> will continue to undergo refinement as our work progresses. </a:t>
            </a:r>
          </a:p>
          <a:p>
            <a:r>
              <a:rPr lang="en-US" baseline="0" dirty="0" smtClean="0"/>
              <a:t>It’s the start of the talking points.</a:t>
            </a:r>
          </a:p>
          <a:p>
            <a:endParaRPr lang="en-US" baseline="0" dirty="0" smtClean="0"/>
          </a:p>
          <a:p>
            <a:r>
              <a:rPr lang="en-US" baseline="0" dirty="0" smtClean="0"/>
              <a:t>Continued work of the planning group will occur throughout the process.   </a:t>
            </a:r>
            <a:endParaRPr lang="en-US" dirty="0"/>
          </a:p>
        </p:txBody>
      </p:sp>
      <p:sp>
        <p:nvSpPr>
          <p:cNvPr id="4" name="Slide Number Placeholder 3"/>
          <p:cNvSpPr>
            <a:spLocks noGrp="1"/>
          </p:cNvSpPr>
          <p:nvPr>
            <p:ph type="sldNum" sz="quarter" idx="10"/>
          </p:nvPr>
        </p:nvSpPr>
        <p:spPr/>
        <p:txBody>
          <a:bodyPr/>
          <a:lstStyle/>
          <a:p>
            <a:fld id="{B89BA212-EDF5-4A48-B3F2-1ED80B45D4E0}" type="slidenum">
              <a:rPr lang="en-US" smtClean="0"/>
              <a:t>14</a:t>
            </a:fld>
            <a:endParaRPr lang="en-US" dirty="0"/>
          </a:p>
        </p:txBody>
      </p:sp>
    </p:spTree>
    <p:extLst>
      <p:ext uri="{BB962C8B-B14F-4D97-AF65-F5344CB8AC3E}">
        <p14:creationId xmlns:p14="http://schemas.microsoft.com/office/powerpoint/2010/main" val="166663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review- here’s a Visual of timeline for transition plan</a:t>
            </a:r>
            <a:r>
              <a:rPr lang="en-US" baseline="0" dirty="0" smtClean="0"/>
              <a:t> so you can look ahead.  </a:t>
            </a:r>
          </a:p>
          <a:p>
            <a:r>
              <a:rPr lang="en-US" dirty="0" smtClean="0"/>
              <a:t>BOT =</a:t>
            </a:r>
            <a:r>
              <a:rPr lang="en-US" baseline="0" dirty="0" smtClean="0"/>
              <a:t> Minnesota State Board of Trustees</a:t>
            </a:r>
          </a:p>
          <a:p>
            <a:r>
              <a:rPr lang="en-US" baseline="0" dirty="0" smtClean="0"/>
              <a:t>MDE = Minnesota Department of Education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9BA212-EDF5-4A48-B3F2-1ED80B45D4E0}" type="slidenum">
              <a:rPr lang="en-US" smtClean="0"/>
              <a:t>15</a:t>
            </a:fld>
            <a:endParaRPr lang="en-US" dirty="0"/>
          </a:p>
        </p:txBody>
      </p:sp>
    </p:spTree>
    <p:extLst>
      <p:ext uri="{BB962C8B-B14F-4D97-AF65-F5344CB8AC3E}">
        <p14:creationId xmlns:p14="http://schemas.microsoft.com/office/powerpoint/2010/main" val="355011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ahead, here’s the visual of the timeline for the 4-year plan.  </a:t>
            </a:r>
          </a:p>
          <a:p>
            <a:r>
              <a:rPr lang="en-US" dirty="0" smtClean="0"/>
              <a:t>BOT =</a:t>
            </a:r>
            <a:r>
              <a:rPr lang="en-US" baseline="0" dirty="0" smtClean="0"/>
              <a:t> Minnesota State Board of Trustees</a:t>
            </a:r>
          </a:p>
          <a:p>
            <a:r>
              <a:rPr lang="en-US" baseline="0" dirty="0" smtClean="0"/>
              <a:t>MDE = Minnesota Department of Education  </a:t>
            </a:r>
            <a:endParaRPr lang="en-US" dirty="0"/>
          </a:p>
        </p:txBody>
      </p:sp>
      <p:sp>
        <p:nvSpPr>
          <p:cNvPr id="4" name="Slide Number Placeholder 3"/>
          <p:cNvSpPr>
            <a:spLocks noGrp="1"/>
          </p:cNvSpPr>
          <p:nvPr>
            <p:ph type="sldNum" sz="quarter" idx="10"/>
          </p:nvPr>
        </p:nvSpPr>
        <p:spPr/>
        <p:txBody>
          <a:bodyPr/>
          <a:lstStyle/>
          <a:p>
            <a:fld id="{B89BA212-EDF5-4A48-B3F2-1ED80B45D4E0}" type="slidenum">
              <a:rPr lang="en-US" smtClean="0"/>
              <a:t>16</a:t>
            </a:fld>
            <a:endParaRPr lang="en-US" dirty="0"/>
          </a:p>
        </p:txBody>
      </p:sp>
    </p:spTree>
    <p:extLst>
      <p:ext uri="{BB962C8B-B14F-4D97-AF65-F5344CB8AC3E}">
        <p14:creationId xmlns:p14="http://schemas.microsoft.com/office/powerpoint/2010/main" val="350353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are your opportunity to engage and empower participants at the local level. </a:t>
            </a:r>
          </a:p>
          <a:p>
            <a:r>
              <a:rPr lang="en-US" dirty="0" smtClean="0"/>
              <a:t>Use the above</a:t>
            </a:r>
            <a:r>
              <a:rPr lang="en-US" baseline="0" dirty="0" smtClean="0"/>
              <a:t> questions as simply a suggestion to start those conversations. </a:t>
            </a:r>
          </a:p>
          <a:p>
            <a:r>
              <a:rPr lang="en-US" baseline="0" dirty="0" smtClean="0"/>
              <a:t>You can delete, use them all, or customize.  </a:t>
            </a:r>
          </a:p>
          <a:p>
            <a:r>
              <a:rPr lang="en-US" baseline="0" dirty="0" smtClean="0"/>
              <a:t>Best of luck!  </a:t>
            </a:r>
            <a:endParaRPr lang="en-US" dirty="0"/>
          </a:p>
        </p:txBody>
      </p:sp>
      <p:sp>
        <p:nvSpPr>
          <p:cNvPr id="4" name="Slide Number Placeholder 3"/>
          <p:cNvSpPr>
            <a:spLocks noGrp="1"/>
          </p:cNvSpPr>
          <p:nvPr>
            <p:ph type="sldNum" sz="quarter" idx="10"/>
          </p:nvPr>
        </p:nvSpPr>
        <p:spPr/>
        <p:txBody>
          <a:bodyPr/>
          <a:lstStyle/>
          <a:p>
            <a:fld id="{A68EA005-C5D0-4A2E-A7F5-E86FBFF695BA}" type="slidenum">
              <a:rPr lang="en-US" smtClean="0"/>
              <a:t>17</a:t>
            </a:fld>
            <a:endParaRPr lang="en-US" dirty="0"/>
          </a:p>
        </p:txBody>
      </p:sp>
    </p:spTree>
    <p:extLst>
      <p:ext uri="{BB962C8B-B14F-4D97-AF65-F5344CB8AC3E}">
        <p14:creationId xmlns:p14="http://schemas.microsoft.com/office/powerpoint/2010/main" val="119925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present is your opportunity to engage and empower participants at the local level. </a:t>
            </a:r>
          </a:p>
          <a:p>
            <a:r>
              <a:rPr lang="en-US" dirty="0" smtClean="0"/>
              <a:t>Use the above</a:t>
            </a:r>
            <a:r>
              <a:rPr lang="en-US" baseline="0" dirty="0" smtClean="0"/>
              <a:t> questions as simply a suggestion to start those conversations. </a:t>
            </a:r>
          </a:p>
          <a:p>
            <a:r>
              <a:rPr lang="en-US" baseline="0" dirty="0" smtClean="0"/>
              <a:t>You can delete, use them all, or customize.  </a:t>
            </a:r>
          </a:p>
          <a:p>
            <a:r>
              <a:rPr lang="en-US" baseline="0" dirty="0" smtClean="0"/>
              <a:t>Best of luck!  </a:t>
            </a:r>
            <a:endParaRPr lang="en-US" dirty="0"/>
          </a:p>
        </p:txBody>
      </p:sp>
      <p:sp>
        <p:nvSpPr>
          <p:cNvPr id="4" name="Slide Number Placeholder 3"/>
          <p:cNvSpPr>
            <a:spLocks noGrp="1"/>
          </p:cNvSpPr>
          <p:nvPr>
            <p:ph type="sldNum" sz="quarter" idx="10"/>
          </p:nvPr>
        </p:nvSpPr>
        <p:spPr/>
        <p:txBody>
          <a:bodyPr/>
          <a:lstStyle/>
          <a:p>
            <a:fld id="{A68EA005-C5D0-4A2E-A7F5-E86FBFF695BA}" type="slidenum">
              <a:rPr lang="en-US" smtClean="0"/>
              <a:t>18</a:t>
            </a:fld>
            <a:endParaRPr lang="en-US" dirty="0"/>
          </a:p>
        </p:txBody>
      </p:sp>
    </p:spTree>
    <p:extLst>
      <p:ext uri="{BB962C8B-B14F-4D97-AF65-F5344CB8AC3E}">
        <p14:creationId xmlns:p14="http://schemas.microsoft.com/office/powerpoint/2010/main" val="154876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Source:  Advance CTE</a:t>
            </a:r>
          </a:p>
          <a:p>
            <a:r>
              <a:rPr lang="en-US" sz="1400" dirty="0" smtClean="0"/>
              <a:t>State Leaders Connection Learning to Work</a:t>
            </a:r>
          </a:p>
          <a:p>
            <a:r>
              <a:rPr lang="en-US" sz="1400" dirty="0" smtClean="0"/>
              <a:t>https://careertech.org/vision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C45DC67-B972-4F85-B951-1F0AA48FB6E5}" type="slidenum">
              <a:rPr lang="en-US" smtClean="0"/>
              <a:t>2</a:t>
            </a:fld>
            <a:endParaRPr lang="en-US" dirty="0"/>
          </a:p>
        </p:txBody>
      </p:sp>
    </p:spTree>
    <p:extLst>
      <p:ext uri="{BB962C8B-B14F-4D97-AF65-F5344CB8AC3E}">
        <p14:creationId xmlns:p14="http://schemas.microsoft.com/office/powerpoint/2010/main" val="220427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518">
              <a:buClr>
                <a:schemeClr val="accent6">
                  <a:lumMod val="75000"/>
                </a:schemeClr>
              </a:buClr>
              <a:buSzPct val="125000"/>
              <a:defRPr/>
            </a:pPr>
            <a:endParaRPr lang="en-US" altLang="en-US" sz="1200" dirty="0" smtClean="0">
              <a:latin typeface="+mn-lt"/>
            </a:endParaRPr>
          </a:p>
          <a:p>
            <a:r>
              <a:rPr lang="en-US" sz="1200" dirty="0" smtClean="0">
                <a:latin typeface="+mn-lt"/>
              </a:rPr>
              <a:t>The secret sauce of Perkins success in Minnesota is the interdependence of Minnesota State, Minnesota Department of Education and the local Perkins consortia in executing the grant and leveraging the resource to impact all of career and technical education in Minnesota. The</a:t>
            </a:r>
            <a:r>
              <a:rPr lang="en-US" sz="1200" baseline="0" dirty="0" smtClean="0">
                <a:latin typeface="+mn-lt"/>
              </a:rPr>
              <a:t> map on the right is </a:t>
            </a:r>
            <a:r>
              <a:rPr lang="en-US" sz="1200" dirty="0" smtClean="0">
                <a:latin typeface="+mn-lt"/>
              </a:rPr>
              <a:t> </a:t>
            </a:r>
            <a:r>
              <a:rPr lang="en-US" sz="1200" dirty="0">
                <a:latin typeface="+mn-lt"/>
              </a:rPr>
              <a:t>an  overview of the lay-out of the </a:t>
            </a:r>
            <a:r>
              <a:rPr lang="en-US" sz="1200" dirty="0" smtClean="0">
                <a:latin typeface="+mn-lt"/>
              </a:rPr>
              <a:t>State’s </a:t>
            </a:r>
            <a:r>
              <a:rPr lang="en-US" sz="1200" dirty="0">
                <a:latin typeface="+mn-lt"/>
              </a:rPr>
              <a:t>Perkins consortia. </a:t>
            </a:r>
            <a:endParaRPr lang="en-US" sz="1200" dirty="0" smtClean="0">
              <a:latin typeface="+mn-lt"/>
            </a:endParaRPr>
          </a:p>
          <a:p>
            <a:r>
              <a:rPr lang="en-US" sz="1200" dirty="0" smtClean="0">
                <a:latin typeface="+mn-lt"/>
              </a:rPr>
              <a:t> </a:t>
            </a:r>
            <a:endParaRPr lang="en-US" sz="1200" dirty="0">
              <a:latin typeface="+mn-lt"/>
            </a:endParaRPr>
          </a:p>
          <a:p>
            <a:r>
              <a:rPr lang="en-US" sz="1200" dirty="0">
                <a:latin typeface="+mn-lt"/>
              </a:rPr>
              <a:t>Each consortium has a minimum of one college and one school district. </a:t>
            </a:r>
          </a:p>
          <a:p>
            <a:r>
              <a:rPr lang="en-US" sz="1200" dirty="0">
                <a:latin typeface="+mn-lt"/>
              </a:rPr>
              <a:t>We do have one consortium with </a:t>
            </a:r>
            <a:r>
              <a:rPr lang="en-US" sz="1200" dirty="0" smtClean="0">
                <a:latin typeface="+mn-lt"/>
              </a:rPr>
              <a:t>43 school districts.  </a:t>
            </a:r>
            <a:endParaRPr lang="en-US" sz="1200" dirty="0">
              <a:latin typeface="+mn-lt"/>
            </a:endParaRPr>
          </a:p>
          <a:p>
            <a:r>
              <a:rPr lang="en-US" sz="1200" dirty="0">
                <a:latin typeface="+mn-lt"/>
              </a:rPr>
              <a:t>You can see the organization is geographical. </a:t>
            </a:r>
            <a:r>
              <a:rPr lang="en-US" sz="1200" dirty="0" smtClean="0">
                <a:latin typeface="+mn-lt"/>
              </a:rPr>
              <a:t>The consortia structure  joins </a:t>
            </a:r>
            <a:r>
              <a:rPr lang="en-US" sz="1200" dirty="0">
                <a:latin typeface="+mn-lt"/>
              </a:rPr>
              <a:t>our </a:t>
            </a:r>
            <a:r>
              <a:rPr lang="en-US" sz="1200" dirty="0" smtClean="0">
                <a:latin typeface="+mn-lt"/>
              </a:rPr>
              <a:t>more than343 </a:t>
            </a:r>
            <a:r>
              <a:rPr lang="en-US" sz="1200" dirty="0">
                <a:latin typeface="+mn-lt"/>
              </a:rPr>
              <a:t>high schools with the 31 colleges.  </a:t>
            </a:r>
          </a:p>
          <a:p>
            <a:pPr defTabSz="967518">
              <a:buClr>
                <a:schemeClr val="accent6">
                  <a:lumMod val="75000"/>
                </a:schemeClr>
              </a:buClr>
              <a:buSzPct val="125000"/>
              <a:defRPr/>
            </a:pPr>
            <a:r>
              <a:rPr lang="en-US" altLang="en-US" sz="1200" dirty="0">
                <a:latin typeface="+mn-lt"/>
              </a:rPr>
              <a:t>Metro “call Out’ </a:t>
            </a:r>
            <a:r>
              <a:rPr lang="en-US" altLang="en-US" sz="1200" dirty="0" smtClean="0">
                <a:latin typeface="+mn-lt"/>
              </a:rPr>
              <a:t>maps </a:t>
            </a:r>
            <a:r>
              <a:rPr lang="en-US" altLang="en-US" sz="1200" dirty="0">
                <a:latin typeface="+mn-lt"/>
              </a:rPr>
              <a:t>#17 and #18 above </a:t>
            </a:r>
            <a:r>
              <a:rPr lang="en-US" altLang="en-US" sz="1200" dirty="0" smtClean="0">
                <a:latin typeface="+mn-lt"/>
              </a:rPr>
              <a:t>represent </a:t>
            </a:r>
            <a:r>
              <a:rPr lang="en-US" altLang="en-US" sz="1200" dirty="0">
                <a:latin typeface="+mn-lt"/>
              </a:rPr>
              <a:t>our consortia with One College + One District</a:t>
            </a:r>
          </a:p>
          <a:p>
            <a:pPr defTabSz="967518">
              <a:buClr>
                <a:schemeClr val="accent6">
                  <a:lumMod val="75000"/>
                </a:schemeClr>
              </a:buClr>
              <a:buSzPct val="125000"/>
              <a:defRPr/>
            </a:pPr>
            <a:r>
              <a:rPr lang="en-US" altLang="en-US" sz="1200" dirty="0">
                <a:latin typeface="+mn-lt"/>
              </a:rPr>
              <a:t>Minnesota West </a:t>
            </a:r>
            <a:r>
              <a:rPr lang="en-US" altLang="en-US" sz="1200" dirty="0" smtClean="0">
                <a:latin typeface="+mn-lt"/>
              </a:rPr>
              <a:t>represents </a:t>
            </a:r>
            <a:r>
              <a:rPr lang="en-US" altLang="en-US" sz="1200" dirty="0">
                <a:latin typeface="+mn-lt"/>
              </a:rPr>
              <a:t>the multiple campuses and multiple districts– 5 campuses/one accredited college and 43 districts</a:t>
            </a:r>
          </a:p>
          <a:p>
            <a:pPr defTabSz="967518">
              <a:buClr>
                <a:schemeClr val="accent6">
                  <a:lumMod val="75000"/>
                </a:schemeClr>
              </a:buClr>
              <a:buSzPct val="125000"/>
              <a:defRPr/>
            </a:pPr>
            <a:endParaRPr lang="en-US" altLang="en-US" sz="1200" dirty="0">
              <a:latin typeface="+mn-lt"/>
            </a:endParaRPr>
          </a:p>
          <a:p>
            <a:pPr defTabSz="967518">
              <a:buClr>
                <a:schemeClr val="accent6">
                  <a:lumMod val="75000"/>
                </a:schemeClr>
              </a:buClr>
              <a:buSzPct val="125000"/>
              <a:defRPr/>
            </a:pPr>
            <a:r>
              <a:rPr lang="en-US" sz="1200" dirty="0">
                <a:latin typeface="+mn-lt"/>
              </a:rPr>
              <a:t>(This map is the reverse side of our state infographic handout that speaks to the students we serve, the increased success of our distinct population when CTE is part of their education, and the profile of our diverse students</a:t>
            </a:r>
            <a:r>
              <a:rPr lang="en-US" sz="1200" dirty="0" smtClean="0">
                <a:latin typeface="+mn-lt"/>
              </a:rPr>
              <a:t>.) </a:t>
            </a:r>
            <a:endParaRPr lang="en-US" sz="1200" dirty="0">
              <a:latin typeface="+mn-lt"/>
            </a:endParaRPr>
          </a:p>
          <a:p>
            <a:pPr defTabSz="967518">
              <a:buClr>
                <a:schemeClr val="accent6">
                  <a:lumMod val="75000"/>
                </a:schemeClr>
              </a:buClr>
              <a:buSzPct val="125000"/>
              <a:defRPr/>
            </a:pPr>
            <a:endParaRPr lang="en-US" altLang="en-US" sz="1400" dirty="0">
              <a:latin typeface="Arial" panose="020B0604020202020204" pitchFamily="34" charset="0"/>
            </a:endParaRPr>
          </a:p>
          <a:p>
            <a:pPr defTabSz="967518">
              <a:buClr>
                <a:schemeClr val="accent6">
                  <a:lumMod val="75000"/>
                </a:schemeClr>
              </a:buClr>
              <a:buSzPct val="125000"/>
              <a:defRPr/>
            </a:pPr>
            <a:endParaRPr lang="en-US" altLang="en-US" sz="1400" dirty="0">
              <a:latin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D7FB8533-B0A4-49BA-8915-B1BB474569B3}" type="slidenum">
              <a:rPr lang="en-US" smtClean="0"/>
              <a:t>3</a:t>
            </a:fld>
            <a:endParaRPr lang="en-US" dirty="0"/>
          </a:p>
        </p:txBody>
      </p:sp>
    </p:spTree>
    <p:extLst>
      <p:ext uri="{BB962C8B-B14F-4D97-AF65-F5344CB8AC3E}">
        <p14:creationId xmlns:p14="http://schemas.microsoft.com/office/powerpoint/2010/main" val="74907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plan for Perkins IV,</a:t>
            </a:r>
            <a:r>
              <a:rPr lang="en-US" baseline="0" dirty="0" smtClean="0"/>
              <a:t> the act under which we are operating until June 30, 2019, organizes our work around these four goals. </a:t>
            </a:r>
          </a:p>
          <a:p>
            <a:r>
              <a:rPr lang="en-US" baseline="0" dirty="0" smtClean="0"/>
              <a:t>The “essence” of these goals can also be found in the Perkins V language.  </a:t>
            </a:r>
            <a:endParaRPr lang="en-US" dirty="0"/>
          </a:p>
        </p:txBody>
      </p:sp>
      <p:sp>
        <p:nvSpPr>
          <p:cNvPr id="4" name="Slide Number Placeholder 3"/>
          <p:cNvSpPr>
            <a:spLocks noGrp="1"/>
          </p:cNvSpPr>
          <p:nvPr>
            <p:ph type="sldNum" sz="quarter" idx="10"/>
          </p:nvPr>
        </p:nvSpPr>
        <p:spPr/>
        <p:txBody>
          <a:bodyPr/>
          <a:lstStyle/>
          <a:p>
            <a:fld id="{A68EA005-C5D0-4A2E-A7F5-E86FBFF695BA}" type="slidenum">
              <a:rPr lang="en-US" smtClean="0"/>
              <a:t>4</a:t>
            </a:fld>
            <a:endParaRPr lang="en-US" dirty="0"/>
          </a:p>
        </p:txBody>
      </p:sp>
    </p:spTree>
    <p:extLst>
      <p:ext uri="{BB962C8B-B14F-4D97-AF65-F5344CB8AC3E}">
        <p14:creationId xmlns:p14="http://schemas.microsoft.com/office/powerpoint/2010/main" val="235851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see, the purpose of Perkins V is very much in alignment with the Minnesota goals of Perkins IV and the federal language in Perkins IV.  Our work in Perkins V is not starting with a blank slate.  Rather, it is an opportunity to build on promising practices from Perkins IV as well as innovate new initiatives to serve our learners.    </a:t>
            </a:r>
            <a:endParaRPr lang="en-US" dirty="0"/>
          </a:p>
        </p:txBody>
      </p:sp>
      <p:sp>
        <p:nvSpPr>
          <p:cNvPr id="4" name="Slide Number Placeholder 3"/>
          <p:cNvSpPr>
            <a:spLocks noGrp="1"/>
          </p:cNvSpPr>
          <p:nvPr>
            <p:ph type="sldNum" sz="quarter" idx="10"/>
          </p:nvPr>
        </p:nvSpPr>
        <p:spPr/>
        <p:txBody>
          <a:bodyPr/>
          <a:lstStyle/>
          <a:p>
            <a:fld id="{A68EA005-C5D0-4A2E-A7F5-E86FBFF695BA}" type="slidenum">
              <a:rPr lang="en-US" smtClean="0"/>
              <a:t>5</a:t>
            </a:fld>
            <a:endParaRPr lang="en-US" dirty="0"/>
          </a:p>
        </p:txBody>
      </p:sp>
    </p:spTree>
    <p:extLst>
      <p:ext uri="{BB962C8B-B14F-4D97-AF65-F5344CB8AC3E}">
        <p14:creationId xmlns:p14="http://schemas.microsoft.com/office/powerpoint/2010/main" val="272241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“kick off” this process, several</a:t>
            </a:r>
            <a:r>
              <a:rPr lang="en-US" baseline="0" dirty="0" smtClean="0"/>
              <a:t> of us met the week of November 13 in a regional work session, facilitated by ADVANCE CTE, to begin the foundational pieces of our plan.  New to the planning process for Perkins V is the requirement for input from the Governor’s office in the assessment process and a dedicated 30</a:t>
            </a:r>
            <a:r>
              <a:rPr lang="en-US" dirty="0" smtClean="0"/>
              <a:t> </a:t>
            </a:r>
            <a:r>
              <a:rPr lang="en-US" baseline="0" dirty="0" smtClean="0"/>
              <a:t>day review period.  You can also see in the diagram that the plan needs to go out for public comment for a minimum of a 30 day time period.  We also have a prescribed list of stakeholders who must be consulted in the plan development process.  </a:t>
            </a:r>
          </a:p>
          <a:p>
            <a:r>
              <a:rPr lang="en-US" baseline="0" dirty="0" smtClean="0"/>
              <a:t>If we walk backwards with calendars in mind--  Minnesota would want to receive new allocations July 1, 2020 and the U.S. DOE gets 120 days to approve--approximately 4 months.  That means we would want to submit by March 1.  </a:t>
            </a:r>
          </a:p>
          <a:p>
            <a:r>
              <a:rPr lang="en-US" baseline="0" dirty="0" smtClean="0"/>
              <a:t>However, the governor’s office gets 30 days to review. February 1.  Public comments backs us up another 30 days- Jan. 1.  Board of Trustee (BOT) review/approval and consultation with Minnesota Department of Education  Commissioner.  We now need a very solid state plan draft by next year’s CTE Works!  So– formal consultation would be summer and early fall.  </a:t>
            </a:r>
          </a:p>
          <a:p>
            <a:endParaRPr lang="en-US" baseline="0" dirty="0" smtClean="0"/>
          </a:p>
          <a:p>
            <a:r>
              <a:rPr lang="en-US" baseline="0" dirty="0" smtClean="0"/>
              <a:t>We will actually submit a transition plan as our application for July 1, 2019 funding.  That plan will outline our process for meeting the requirements for the submission of the 4-year State Plan in the spring of 2020.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1774">
              <a:defRPr/>
            </a:pPr>
            <a:fld id="{A817A394-F054-45A9-8CF0-779C4F3F6439}"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3477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amending Perkins IV with Strengthening</a:t>
            </a:r>
            <a:r>
              <a:rPr lang="en-US" baseline="0" dirty="0" smtClean="0"/>
              <a:t> Career and Technical Education for the 21</a:t>
            </a:r>
            <a:r>
              <a:rPr lang="en-US" baseline="30000" dirty="0" smtClean="0"/>
              <a:t>st</a:t>
            </a:r>
            <a:r>
              <a:rPr lang="en-US" baseline="0" dirty="0" smtClean="0"/>
              <a:t> Century.  That amended ACT is known as Perkins V. </a:t>
            </a:r>
          </a:p>
          <a:p>
            <a:r>
              <a:rPr lang="en-US" baseline="0" dirty="0" smtClean="0"/>
              <a:t>The transition from IV to V provides a window to examine what has worked well and also to examine what we need/want to accomplish.  There’s an opportunity to explore what might be possible under the new act. </a:t>
            </a:r>
          </a:p>
          <a:p>
            <a:endParaRPr lang="en-US" baseline="0" dirty="0" smtClean="0"/>
          </a:p>
          <a:p>
            <a:r>
              <a:rPr lang="en-US" dirty="0" smtClean="0"/>
              <a:t>There</a:t>
            </a:r>
            <a:r>
              <a:rPr lang="en-US" baseline="0" dirty="0" smtClean="0"/>
              <a:t> is an opportunity to increase reserve funding and target the usage.  </a:t>
            </a:r>
          </a:p>
          <a:p>
            <a:r>
              <a:rPr lang="en-US" baseline="0" dirty="0" smtClean="0"/>
              <a:t>States may  invest more in innovation through changes in Reserve Funds;</a:t>
            </a:r>
          </a:p>
          <a:p>
            <a:r>
              <a:rPr lang="en-US" dirty="0" smtClean="0"/>
              <a:t>Perkins V requires that Perkins Reserve funds must be used to foster innovation in CTE and promote programs aligned with high-skill, high-wage or in-demand occupations or industries.</a:t>
            </a:r>
          </a:p>
          <a:p>
            <a:endParaRPr lang="en-US" dirty="0" smtClean="0"/>
          </a:p>
          <a:p>
            <a:r>
              <a:rPr lang="en-US" dirty="0" smtClean="0"/>
              <a:t>Special Note:  Increasing the percentage of funds held for Perkins Reserve activities and/or changing the mechanism by which Perkins Reserve funds are awarded may create some unexpected challenges for states. Increasing the Perkins Reserve set-aside could cause a decrease in the portion of Perkins funds available to flow to local programs through the state’s distribution formula and possibly local recipients’ overall funding level. Additionally, moving from a formula to a competitive grant approach investing in innovation may mean not all eligible recipients receive Perkins Reserve funds. </a:t>
            </a:r>
          </a:p>
          <a:p>
            <a:endParaRPr lang="en-US" dirty="0"/>
          </a:p>
        </p:txBody>
      </p:sp>
      <p:sp>
        <p:nvSpPr>
          <p:cNvPr id="4" name="Slide Number Placeholder 3"/>
          <p:cNvSpPr>
            <a:spLocks noGrp="1"/>
          </p:cNvSpPr>
          <p:nvPr>
            <p:ph type="sldNum" sz="quarter" idx="10"/>
          </p:nvPr>
        </p:nvSpPr>
        <p:spPr/>
        <p:txBody>
          <a:bodyPr/>
          <a:lstStyle/>
          <a:p>
            <a:fld id="{A817A394-F054-45A9-8CF0-779C4F3F6439}" type="slidenum">
              <a:rPr lang="en-US" smtClean="0"/>
              <a:t>7</a:t>
            </a:fld>
            <a:endParaRPr lang="en-US" dirty="0"/>
          </a:p>
        </p:txBody>
      </p:sp>
    </p:spTree>
    <p:extLst>
      <p:ext uri="{BB962C8B-B14F-4D97-AF65-F5344CB8AC3E}">
        <p14:creationId xmlns:p14="http://schemas.microsoft.com/office/powerpoint/2010/main" val="424784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is also career awareness/exploration/support</a:t>
            </a:r>
            <a:r>
              <a:rPr lang="en-US" sz="1200" baseline="0" dirty="0" smtClean="0"/>
              <a:t> </a:t>
            </a:r>
            <a:r>
              <a:rPr lang="en-US" sz="1200" dirty="0" smtClean="0"/>
              <a:t> ALLOWED</a:t>
            </a:r>
            <a:r>
              <a:rPr lang="en-US" sz="1200" baseline="0" dirty="0" smtClean="0"/>
              <a:t> in grades 5-8.</a:t>
            </a:r>
          </a:p>
          <a:p>
            <a:r>
              <a:rPr lang="en-US" sz="1200" baseline="0" dirty="0" smtClean="0"/>
              <a:t>Consortia can invest more in innovation through changes in Reserve Funds:</a:t>
            </a:r>
          </a:p>
          <a:p>
            <a:r>
              <a:rPr lang="en-US" sz="1200" dirty="0" smtClean="0"/>
              <a:t>Perkins V requires that Perkins Reserve funds must be used to foster innovation in CTE and promote programs aligned with high-skill, high-wage or in-demand occupations or industries.</a:t>
            </a:r>
          </a:p>
          <a:p>
            <a:endParaRPr lang="en-US" sz="1200" dirty="0" smtClean="0"/>
          </a:p>
          <a:p>
            <a:r>
              <a:rPr lang="en-US" sz="1200" dirty="0" smtClean="0"/>
              <a:t>Performance</a:t>
            </a:r>
            <a:r>
              <a:rPr lang="en-US" sz="1200" baseline="0" dirty="0" smtClean="0"/>
              <a:t> Accountability Measures have changed! Some indicators have multiple options for measurement. The state will have to decide, in consultation, which measurement strategy or strategies to use.  </a:t>
            </a:r>
          </a:p>
          <a:p>
            <a:endParaRPr lang="en-US" sz="1200" baseline="0" dirty="0" smtClean="0"/>
          </a:p>
          <a:p>
            <a:r>
              <a:rPr lang="en-US" sz="1200" dirty="0" smtClean="0"/>
              <a:t>Special Note:  Utilizing funds held for career awareness/exploration/support which is ALLOWED  will cause a decrease in funds for other initiatives.  In many</a:t>
            </a:r>
            <a:r>
              <a:rPr lang="en-US" sz="1200" baseline="0" dirty="0" smtClean="0"/>
              <a:t> districts, grade 5 is elementary. Required expenditures MUST be addressed first.   </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A68EA005-C5D0-4A2E-A7F5-E86FBFF695BA}" type="slidenum">
              <a:rPr lang="en-US" smtClean="0"/>
              <a:t>8</a:t>
            </a:fld>
            <a:endParaRPr lang="en-US" dirty="0"/>
          </a:p>
        </p:txBody>
      </p:sp>
    </p:spTree>
    <p:extLst>
      <p:ext uri="{BB962C8B-B14F-4D97-AF65-F5344CB8AC3E}">
        <p14:creationId xmlns:p14="http://schemas.microsoft.com/office/powerpoint/2010/main" val="69971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Perkins V </a:t>
            </a:r>
            <a:r>
              <a:rPr lang="en-US" b="1" baseline="0" dirty="0" smtClean="0"/>
              <a:t>Provides a lever to examine old habits and practices including structure and membership of the consortium.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dirty="0" smtClean="0"/>
              <a:t>The Act specifies</a:t>
            </a:r>
            <a:r>
              <a:rPr lang="en-US" baseline="0" dirty="0" smtClean="0"/>
              <a:t> that the state meet five requirements for the Local Comprehensive Needs Assessment:</a:t>
            </a:r>
          </a:p>
          <a:p>
            <a:r>
              <a:rPr lang="en-US" baseline="0" dirty="0" smtClean="0"/>
              <a:t> Evaluation of student performance by subgroup on Perkins core indicators. </a:t>
            </a:r>
          </a:p>
          <a:p>
            <a:r>
              <a:rPr lang="en-US" baseline="0" dirty="0" smtClean="0"/>
              <a:t>• Description of the CTE programs offered (size, scope, quality and alignment). </a:t>
            </a:r>
          </a:p>
          <a:p>
            <a:r>
              <a:rPr lang="en-US" baseline="0" dirty="0" smtClean="0"/>
              <a:t>• Evaluation of the progress toward implementing CTE programs and programs of study. </a:t>
            </a:r>
          </a:p>
          <a:p>
            <a:r>
              <a:rPr lang="en-US" baseline="0" dirty="0" smtClean="0"/>
              <a:t>• Description of recruitment, retention and training for CTE educators and support professionals. </a:t>
            </a:r>
          </a:p>
          <a:p>
            <a:r>
              <a:rPr lang="en-US" baseline="0" dirty="0" smtClean="0"/>
              <a:t>• Description of progress toward implementing equal access to CTE for all students. </a:t>
            </a:r>
          </a:p>
          <a:p>
            <a:endParaRPr lang="en-US" baseline="0" dirty="0" smtClean="0"/>
          </a:p>
          <a:p>
            <a:r>
              <a:rPr lang="en-US" baseline="0" dirty="0" smtClean="0"/>
              <a:t>This presents an opportunity to use state/regional/local planning process as a mechanism to cultivate stronger ongoing relationships with their stakeholders and bring new stakeholders to the table.  </a:t>
            </a:r>
          </a:p>
          <a:p>
            <a:r>
              <a:rPr lang="en-US" baseline="0" dirty="0" smtClean="0"/>
              <a:t>It provides the opportunity to “advance CTE” and make explicit connections between existing initiatives, the state’s vision, and other federal requirements. </a:t>
            </a:r>
          </a:p>
          <a:p>
            <a:endParaRPr lang="en-US" baseline="0" dirty="0" smtClean="0"/>
          </a:p>
          <a:p>
            <a:r>
              <a:rPr lang="en-US" baseline="0" dirty="0" smtClean="0"/>
              <a:t>Challenge:  	May increase administrative burden to organize, communicate, etc. </a:t>
            </a:r>
          </a:p>
          <a:p>
            <a:r>
              <a:rPr lang="en-US" baseline="0" dirty="0" smtClean="0"/>
              <a:t>	May compress the typical timeline used to write applications.</a:t>
            </a:r>
          </a:p>
          <a:p>
            <a:endParaRPr lang="en-US" baseline="0" dirty="0" smtClean="0"/>
          </a:p>
          <a:p>
            <a:r>
              <a:rPr lang="en-US" baseline="0" dirty="0" smtClean="0"/>
              <a:t>There is an interdependency of needs assessment to continuous improvement and innovation.  </a:t>
            </a:r>
            <a:endParaRPr lang="en-US" dirty="0"/>
          </a:p>
        </p:txBody>
      </p:sp>
      <p:sp>
        <p:nvSpPr>
          <p:cNvPr id="4" name="Slide Number Placeholder 3"/>
          <p:cNvSpPr>
            <a:spLocks noGrp="1"/>
          </p:cNvSpPr>
          <p:nvPr>
            <p:ph type="sldNum" sz="quarter" idx="10"/>
          </p:nvPr>
        </p:nvSpPr>
        <p:spPr/>
        <p:txBody>
          <a:bodyPr/>
          <a:lstStyle/>
          <a:p>
            <a:fld id="{A68EA005-C5D0-4A2E-A7F5-E86FBFF695BA}" type="slidenum">
              <a:rPr lang="en-US" smtClean="0"/>
              <a:t>9</a:t>
            </a:fld>
            <a:endParaRPr lang="en-US" dirty="0"/>
          </a:p>
        </p:txBody>
      </p:sp>
    </p:spTree>
    <p:extLst>
      <p:ext uri="{BB962C8B-B14F-4D97-AF65-F5344CB8AC3E}">
        <p14:creationId xmlns:p14="http://schemas.microsoft.com/office/powerpoint/2010/main" val="99890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149756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300557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123858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8136"/>
            <a:ext cx="12192000" cy="108065"/>
          </a:xfrm>
          <a:prstGeom prst="rect">
            <a:avLst/>
          </a:prstGeom>
        </p:spPr>
      </p:pic>
      <p:sp>
        <p:nvSpPr>
          <p:cNvPr id="8" name="Text Placeholder 7"/>
          <p:cNvSpPr>
            <a:spLocks noGrp="1"/>
          </p:cNvSpPr>
          <p:nvPr>
            <p:ph type="body" sz="quarter" idx="10" hasCustomPrompt="1"/>
          </p:nvPr>
        </p:nvSpPr>
        <p:spPr>
          <a:xfrm>
            <a:off x="7213600" y="3124200"/>
            <a:ext cx="3556000" cy="457200"/>
          </a:xfrm>
          <a:prstGeom prst="rect">
            <a:avLst/>
          </a:prstGeom>
        </p:spPr>
        <p:txBody>
          <a:bodyPr>
            <a:normAutofit/>
          </a:bodyPr>
          <a:lstStyle>
            <a:lvl1pPr marL="0" indent="0" algn="r">
              <a:buNone/>
              <a:defRPr sz="1800" b="1">
                <a:solidFill>
                  <a:srgbClr val="009F4D"/>
                </a:solidFill>
              </a:defRPr>
            </a:lvl1pPr>
          </a:lstStyle>
          <a:p>
            <a:pPr lvl="0"/>
            <a:r>
              <a:rPr lang="en-US" dirty="0" smtClean="0"/>
              <a:t>Click to edit Date</a:t>
            </a:r>
          </a:p>
        </p:txBody>
      </p:sp>
      <p:sp>
        <p:nvSpPr>
          <p:cNvPr id="10" name="Text Placeholder 9"/>
          <p:cNvSpPr>
            <a:spLocks noGrp="1"/>
          </p:cNvSpPr>
          <p:nvPr>
            <p:ph type="body" sz="quarter" idx="11" hasCustomPrompt="1"/>
          </p:nvPr>
        </p:nvSpPr>
        <p:spPr>
          <a:xfrm>
            <a:off x="6299200" y="3468688"/>
            <a:ext cx="4470400" cy="417512"/>
          </a:xfrm>
          <a:prstGeom prst="rect">
            <a:avLst/>
          </a:prstGeom>
        </p:spPr>
        <p:txBody>
          <a:bodyPr>
            <a:noAutofit/>
          </a:bodyPr>
          <a:lstStyle>
            <a:lvl1pPr marL="0" indent="0" algn="r">
              <a:buNone/>
              <a:defRPr sz="1600" b="1">
                <a:solidFill>
                  <a:srgbClr val="009F4D"/>
                </a:solidFill>
              </a:defRPr>
            </a:lvl1pPr>
          </a:lstStyle>
          <a:p>
            <a:pPr lvl="0"/>
            <a:r>
              <a:rPr lang="en-US" dirty="0" smtClean="0"/>
              <a:t>Click to edit DEPARMENT NAME</a:t>
            </a:r>
          </a:p>
        </p:txBody>
      </p:sp>
      <p:sp>
        <p:nvSpPr>
          <p:cNvPr id="12" name="Content Placeholder 11"/>
          <p:cNvSpPr>
            <a:spLocks noGrp="1"/>
          </p:cNvSpPr>
          <p:nvPr>
            <p:ph sz="quarter" idx="12" hasCustomPrompt="1"/>
          </p:nvPr>
        </p:nvSpPr>
        <p:spPr>
          <a:xfrm>
            <a:off x="1320800" y="3886200"/>
            <a:ext cx="7924800" cy="1143000"/>
          </a:xfrm>
          <a:prstGeom prst="rect">
            <a:avLst/>
          </a:prstGeom>
        </p:spPr>
        <p:txBody>
          <a:bodyPr>
            <a:noAutofit/>
          </a:bodyPr>
          <a:lstStyle>
            <a:lvl1pPr marL="0" indent="0">
              <a:buNone/>
              <a:defRPr sz="4000" b="1" baseline="0">
                <a:solidFill>
                  <a:srgbClr val="0C2340"/>
                </a:solidFill>
              </a:defRPr>
            </a:lvl1pPr>
          </a:lstStyle>
          <a:p>
            <a:pPr lvl="0"/>
            <a:r>
              <a:rPr lang="en-US" dirty="0" smtClean="0"/>
              <a:t>Click to edit POWERPOINT PRESENTATION title</a:t>
            </a:r>
          </a:p>
        </p:txBody>
      </p:sp>
      <p:sp>
        <p:nvSpPr>
          <p:cNvPr id="14" name="Text Placeholder 13"/>
          <p:cNvSpPr>
            <a:spLocks noGrp="1"/>
          </p:cNvSpPr>
          <p:nvPr>
            <p:ph type="body" sz="quarter" idx="13" hasCustomPrompt="1"/>
          </p:nvPr>
        </p:nvSpPr>
        <p:spPr>
          <a:xfrm>
            <a:off x="1320800" y="5105400"/>
            <a:ext cx="3556000" cy="533400"/>
          </a:xfrm>
          <a:prstGeom prst="rect">
            <a:avLst/>
          </a:prstGeom>
        </p:spPr>
        <p:txBody>
          <a:bodyPr>
            <a:normAutofit/>
          </a:bodyPr>
          <a:lstStyle>
            <a:lvl1pPr marL="0" indent="0">
              <a:buNone/>
              <a:defRPr sz="2000" b="1">
                <a:solidFill>
                  <a:srgbClr val="009F4D"/>
                </a:solidFill>
              </a:defRPr>
            </a:lvl1pPr>
          </a:lstStyle>
          <a:p>
            <a:pPr lvl="0"/>
            <a:r>
              <a:rPr lang="en-US" dirty="0" smtClean="0"/>
              <a:t>Click to edit Subhead</a:t>
            </a:r>
          </a:p>
        </p:txBody>
      </p:sp>
      <p:sp>
        <p:nvSpPr>
          <p:cNvPr id="5" name="Text Placeholder 4" title="Text Box with MINNESOTA STATE typed in gray"/>
          <p:cNvSpPr>
            <a:spLocks noGrp="1"/>
          </p:cNvSpPr>
          <p:nvPr>
            <p:ph type="body" sz="quarter" idx="14" hasCustomPrompt="1"/>
          </p:nvPr>
        </p:nvSpPr>
        <p:spPr>
          <a:xfrm>
            <a:off x="1320800" y="5715000"/>
            <a:ext cx="3759200" cy="381000"/>
          </a:xfrm>
          <a:prstGeom prst="rect">
            <a:avLst/>
          </a:prstGeom>
        </p:spPr>
        <p:txBody>
          <a:bodyPr>
            <a:normAutofit/>
          </a:bodyPr>
          <a:lstStyle>
            <a:lvl1pPr marL="0" indent="0">
              <a:buNone/>
              <a:defRPr sz="1400" b="1">
                <a:solidFill>
                  <a:srgbClr val="ACA39A"/>
                </a:solidFill>
                <a:latin typeface="+mn-lt"/>
              </a:defRPr>
            </a:lvl1pPr>
          </a:lstStyle>
          <a:p>
            <a:pPr lvl="0"/>
            <a:r>
              <a:rPr lang="en-US" dirty="0" smtClean="0"/>
              <a:t>MINNESOTA STATE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719" y="701471"/>
            <a:ext cx="4855326" cy="1388586"/>
          </a:xfrm>
          <a:prstGeom prst="rect">
            <a:avLst/>
          </a:prstGeom>
        </p:spPr>
      </p:pic>
      <p:pic>
        <p:nvPicPr>
          <p:cNvPr id="9" name="Content Placeholder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8513" y="848349"/>
            <a:ext cx="4561087" cy="1056652"/>
          </a:xfrm>
          <a:prstGeom prst="rect">
            <a:avLst/>
          </a:prstGeom>
        </p:spPr>
      </p:pic>
    </p:spTree>
    <p:extLst>
      <p:ext uri="{BB962C8B-B14F-4D97-AF65-F5344CB8AC3E}">
        <p14:creationId xmlns:p14="http://schemas.microsoft.com/office/powerpoint/2010/main" val="129849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2334" y="6096001"/>
            <a:ext cx="1900059"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pic>
        <p:nvPicPr>
          <p:cNvPr id="5"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689" y="6208240"/>
            <a:ext cx="1904473" cy="441203"/>
          </a:xfrm>
          <a:prstGeom prst="rect">
            <a:avLst/>
          </a:prstGeom>
        </p:spPr>
      </p:pic>
    </p:spTree>
    <p:extLst>
      <p:ext uri="{BB962C8B-B14F-4D97-AF65-F5344CB8AC3E}">
        <p14:creationId xmlns:p14="http://schemas.microsoft.com/office/powerpoint/2010/main" val="122248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430491"/>
            <a:ext cx="2743200" cy="365125"/>
          </a:xfrm>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243765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125586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232757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277269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201385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9774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235906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74E525-3532-443F-9BD8-8903CE8BF9F9}"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E4877B-7DDA-424E-A268-33333393AE45}" type="slidenum">
              <a:rPr lang="en-US" smtClean="0"/>
              <a:t>‹#›</a:t>
            </a:fld>
            <a:endParaRPr lang="en-US" dirty="0"/>
          </a:p>
        </p:txBody>
      </p:sp>
    </p:spTree>
    <p:extLst>
      <p:ext uri="{BB962C8B-B14F-4D97-AF65-F5344CB8AC3E}">
        <p14:creationId xmlns:p14="http://schemas.microsoft.com/office/powerpoint/2010/main" val="2522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4E525-3532-443F-9BD8-8903CE8BF9F9}" type="datetimeFigureOut">
              <a:rPr lang="en-US" smtClean="0"/>
              <a:t>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877B-7DDA-424E-A268-33333393AE45}" type="slidenum">
              <a:rPr lang="en-US" smtClean="0"/>
              <a:t>‹#›</a:t>
            </a:fld>
            <a:endParaRPr lang="en-US" dirty="0"/>
          </a:p>
        </p:txBody>
      </p:sp>
    </p:spTree>
    <p:extLst>
      <p:ext uri="{BB962C8B-B14F-4D97-AF65-F5344CB8AC3E}">
        <p14:creationId xmlns:p14="http://schemas.microsoft.com/office/powerpoint/2010/main" val="50596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24763" y="3965944"/>
            <a:ext cx="9218428" cy="1329070"/>
          </a:xfrm>
        </p:spPr>
        <p:txBody>
          <a:bodyPr/>
          <a:lstStyle/>
          <a:p>
            <a:pPr algn="l"/>
            <a:r>
              <a:rPr lang="en-US" sz="3200" dirty="0"/>
              <a:t>Strengthening Career and Technical Education for the 21</a:t>
            </a:r>
            <a:r>
              <a:rPr lang="en-US" sz="3200" baseline="30000" dirty="0"/>
              <a:t>st</a:t>
            </a:r>
            <a:r>
              <a:rPr lang="en-US" sz="3200" dirty="0"/>
              <a:t> Century (Perkins V) </a:t>
            </a:r>
          </a:p>
          <a:p>
            <a:pPr algn="l"/>
            <a:r>
              <a:rPr lang="en-US" sz="2400" dirty="0"/>
              <a:t>An amendment to Carl D. Perkins Career and Technical Education Act IV</a:t>
            </a:r>
          </a:p>
          <a:p>
            <a:pPr algn="ctr"/>
            <a:endParaRPr lang="en-US" sz="2000" dirty="0" smtClean="0"/>
          </a:p>
        </p:txBody>
      </p:sp>
      <p:sp>
        <p:nvSpPr>
          <p:cNvPr id="2" name="TextBox 1"/>
          <p:cNvSpPr txBox="1"/>
          <p:nvPr/>
        </p:nvSpPr>
        <p:spPr>
          <a:xfrm>
            <a:off x="6943060" y="2083981"/>
            <a:ext cx="3700131" cy="923330"/>
          </a:xfrm>
          <a:prstGeom prst="rect">
            <a:avLst/>
          </a:prstGeom>
          <a:noFill/>
        </p:spPr>
        <p:txBody>
          <a:bodyPr wrap="square" rtlCol="0">
            <a:spAutoFit/>
          </a:bodyPr>
          <a:lstStyle/>
          <a:p>
            <a:r>
              <a:rPr lang="en-US" dirty="0" smtClean="0"/>
              <a:t>January 2019</a:t>
            </a:r>
          </a:p>
          <a:p>
            <a:r>
              <a:rPr lang="en-US" dirty="0" smtClean="0"/>
              <a:t>CONSORTIUM   </a:t>
            </a:r>
          </a:p>
          <a:p>
            <a:endParaRPr lang="en-US" dirty="0"/>
          </a:p>
        </p:txBody>
      </p:sp>
    </p:spTree>
    <p:extLst>
      <p:ext uri="{BB962C8B-B14F-4D97-AF65-F5344CB8AC3E}">
        <p14:creationId xmlns:p14="http://schemas.microsoft.com/office/powerpoint/2010/main" val="116003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8" descr="Reading Comprehension: COR Literacy Framework Pt2 - &lt;strong&gt;Feedback&lt;/strong&gt;"/>
          <p:cNvPicPr>
            <a:picLocks noChangeAspect="1"/>
          </p:cNvPicPr>
          <p:nvPr/>
        </p:nvPicPr>
        <p:blipFill rotWithShape="1">
          <a:blip r:embed="rId3">
            <a:extLst>
              <a:ext uri="{28A0092B-C50C-407E-A947-70E740481C1C}">
                <a14:useLocalDpi xmlns:a14="http://schemas.microsoft.com/office/drawing/2010/main" val="0"/>
              </a:ext>
            </a:extLst>
          </a:blip>
          <a:srcRect l="7766" r="6895" b="11040"/>
          <a:stretch/>
        </p:blipFill>
        <p:spPr>
          <a:xfrm>
            <a:off x="7896095" y="1464120"/>
            <a:ext cx="4274289" cy="3341797"/>
          </a:xfrm>
          <a:prstGeom prst="rect">
            <a:avLst/>
          </a:prstGeom>
        </p:spPr>
      </p:pic>
      <p:sp>
        <p:nvSpPr>
          <p:cNvPr id="2" name="Title 1"/>
          <p:cNvSpPr>
            <a:spLocks noGrp="1"/>
          </p:cNvSpPr>
          <p:nvPr>
            <p:ph type="title"/>
          </p:nvPr>
        </p:nvSpPr>
        <p:spPr/>
        <p:txBody>
          <a:bodyPr/>
          <a:lstStyle/>
          <a:p>
            <a:r>
              <a:rPr lang="en-US" dirty="0" smtClean="0"/>
              <a:t>What’s changed?  Consultation</a:t>
            </a:r>
            <a:endParaRPr lang="en-US" dirty="0"/>
          </a:p>
        </p:txBody>
      </p:sp>
      <p:sp>
        <p:nvSpPr>
          <p:cNvPr id="3" name="Content Placeholder 2"/>
          <p:cNvSpPr>
            <a:spLocks noGrp="1"/>
          </p:cNvSpPr>
          <p:nvPr>
            <p:ph idx="1"/>
          </p:nvPr>
        </p:nvSpPr>
        <p:spPr/>
        <p:txBody>
          <a:bodyPr/>
          <a:lstStyle/>
          <a:p>
            <a:pPr marL="0" indent="0">
              <a:buNone/>
            </a:pPr>
            <a:r>
              <a:rPr lang="en-US" dirty="0" smtClean="0"/>
              <a:t>Required consultation for the needs</a:t>
            </a:r>
          </a:p>
          <a:p>
            <a:pPr marL="0" indent="0">
              <a:buNone/>
            </a:pPr>
            <a:r>
              <a:rPr lang="en-US" dirty="0" smtClean="0"/>
              <a:t>assessment and/or the full plan presents</a:t>
            </a:r>
          </a:p>
          <a:p>
            <a:pPr marL="0" indent="0">
              <a:buNone/>
            </a:pPr>
            <a:r>
              <a:rPr lang="en-US" dirty="0" smtClean="0"/>
              <a:t>the opportunity to:</a:t>
            </a:r>
            <a:endParaRPr lang="en-US" dirty="0"/>
          </a:p>
          <a:p>
            <a:pPr lvl="1"/>
            <a:r>
              <a:rPr lang="en-US" sz="2800" dirty="0" smtClean="0"/>
              <a:t>Become outcome focused</a:t>
            </a:r>
          </a:p>
          <a:p>
            <a:pPr lvl="1"/>
            <a:r>
              <a:rPr lang="en-US" sz="2800" dirty="0" smtClean="0"/>
              <a:t>Respond to feedback</a:t>
            </a:r>
          </a:p>
          <a:p>
            <a:pPr lvl="1"/>
            <a:r>
              <a:rPr lang="en-US" sz="2800" dirty="0" smtClean="0"/>
              <a:t>Strengthen and build new partnerships</a:t>
            </a:r>
          </a:p>
          <a:p>
            <a:pPr lvl="1"/>
            <a:r>
              <a:rPr lang="en-US" sz="2800" dirty="0" smtClean="0"/>
              <a:t>Boldly move from compliance to improvement</a:t>
            </a:r>
          </a:p>
          <a:p>
            <a:pPr lvl="1"/>
            <a:r>
              <a:rPr lang="en-US" sz="2800" dirty="0" smtClean="0"/>
              <a:t>Be a change agent</a:t>
            </a:r>
          </a:p>
        </p:txBody>
      </p:sp>
    </p:spTree>
    <p:extLst>
      <p:ext uri="{BB962C8B-B14F-4D97-AF65-F5344CB8AC3E}">
        <p14:creationId xmlns:p14="http://schemas.microsoft.com/office/powerpoint/2010/main" val="226082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changed? Special Populations</a:t>
            </a:r>
            <a:endParaRPr lang="en-US" dirty="0"/>
          </a:p>
        </p:txBody>
      </p:sp>
      <p:sp>
        <p:nvSpPr>
          <p:cNvPr id="3" name="Content Placeholder 2"/>
          <p:cNvSpPr>
            <a:spLocks noGrp="1"/>
          </p:cNvSpPr>
          <p:nvPr>
            <p:ph idx="1"/>
          </p:nvPr>
        </p:nvSpPr>
        <p:spPr>
          <a:xfrm>
            <a:off x="838200" y="1442853"/>
            <a:ext cx="10515600" cy="4415336"/>
          </a:xfrm>
        </p:spPr>
        <p:txBody>
          <a:bodyPr>
            <a:normAutofit fontScale="85000" lnSpcReduction="20000"/>
          </a:bodyPr>
          <a:lstStyle/>
          <a:p>
            <a:pPr marL="0" indent="0">
              <a:lnSpc>
                <a:spcPct val="120000"/>
              </a:lnSpc>
              <a:spcAft>
                <a:spcPts val="600"/>
              </a:spcAft>
              <a:buNone/>
            </a:pPr>
            <a:r>
              <a:rPr lang="en-US" dirty="0" smtClean="0"/>
              <a:t>PURPOSE (Sec. 1) Specifies one of the purposes of the Act is to develop more fully the academic knowledge and technical employability skills by increasing the employment opportunities for populations including:</a:t>
            </a:r>
          </a:p>
          <a:p>
            <a:pPr lvl="1"/>
            <a:r>
              <a:rPr lang="en-US" sz="2600" dirty="0" smtClean="0">
                <a:latin typeface="Calibri" panose="020F0502020204030204" pitchFamily="34" charset="0"/>
              </a:rPr>
              <a:t>individuals with disabilities</a:t>
            </a:r>
          </a:p>
          <a:p>
            <a:pPr lvl="1"/>
            <a:r>
              <a:rPr lang="en-US" sz="2600" dirty="0" smtClean="0">
                <a:latin typeface="Calibri" panose="020F0502020204030204" pitchFamily="34" charset="0"/>
              </a:rPr>
              <a:t>individuals from economically disadvantaged families, including low-income youth and adults</a:t>
            </a:r>
          </a:p>
          <a:p>
            <a:pPr lvl="1"/>
            <a:r>
              <a:rPr lang="en-US" sz="2600" dirty="0" smtClean="0">
                <a:latin typeface="Calibri" panose="020F0502020204030204" pitchFamily="34" charset="0"/>
              </a:rPr>
              <a:t>individuals preparing for non-traditional fields</a:t>
            </a:r>
          </a:p>
          <a:p>
            <a:pPr lvl="1"/>
            <a:r>
              <a:rPr lang="en-US" sz="2600" dirty="0" smtClean="0">
                <a:latin typeface="Calibri" panose="020F0502020204030204" pitchFamily="34" charset="0"/>
              </a:rPr>
              <a:t>single parents, including single pregnant women</a:t>
            </a:r>
          </a:p>
          <a:p>
            <a:pPr lvl="1"/>
            <a:r>
              <a:rPr lang="en-US" sz="2600" dirty="0">
                <a:latin typeface="Calibri" panose="020F0502020204030204" pitchFamily="34" charset="0"/>
              </a:rPr>
              <a:t>English </a:t>
            </a:r>
            <a:r>
              <a:rPr lang="en-US" sz="2600" dirty="0" smtClean="0">
                <a:latin typeface="Calibri" panose="020F0502020204030204" pitchFamily="34" charset="0"/>
              </a:rPr>
              <a:t>learners</a:t>
            </a:r>
          </a:p>
          <a:p>
            <a:pPr lvl="1"/>
            <a:r>
              <a:rPr lang="en-US" sz="2600" dirty="0">
                <a:solidFill>
                  <a:schemeClr val="accent2"/>
                </a:solidFill>
                <a:latin typeface="Calibri" panose="020F0502020204030204" pitchFamily="34" charset="0"/>
              </a:rPr>
              <a:t>out-of-workforce individuals</a:t>
            </a:r>
          </a:p>
          <a:p>
            <a:pPr lvl="1"/>
            <a:r>
              <a:rPr lang="en-US" sz="2600" dirty="0" smtClean="0">
                <a:solidFill>
                  <a:schemeClr val="accent2"/>
                </a:solidFill>
                <a:latin typeface="Calibri" panose="020F0502020204030204" pitchFamily="34" charset="0"/>
              </a:rPr>
              <a:t>homeless individuals </a:t>
            </a:r>
          </a:p>
          <a:p>
            <a:pPr lvl="1"/>
            <a:r>
              <a:rPr lang="en-US" sz="2600" dirty="0" smtClean="0">
                <a:solidFill>
                  <a:schemeClr val="accent2"/>
                </a:solidFill>
                <a:latin typeface="Calibri" panose="020F0502020204030204" pitchFamily="34" charset="0"/>
              </a:rPr>
              <a:t>youth who are in, or have aged out of, the foster care system</a:t>
            </a:r>
          </a:p>
          <a:p>
            <a:pPr lvl="1"/>
            <a:r>
              <a:rPr lang="en-US" sz="2600" dirty="0" smtClean="0">
                <a:solidFill>
                  <a:schemeClr val="accent2"/>
                </a:solidFill>
                <a:latin typeface="Calibri" panose="020F0502020204030204" pitchFamily="34" charset="0"/>
              </a:rPr>
              <a:t>youth with a parent who is a member of the armed forces and is on active duty </a:t>
            </a:r>
          </a:p>
          <a:p>
            <a:endParaRPr lang="en-US" b="1" dirty="0" smtClean="0">
              <a:solidFill>
                <a:schemeClr val="accent2"/>
              </a:solidFill>
            </a:endParaRPr>
          </a:p>
          <a:p>
            <a:pPr marL="0" indent="0">
              <a:buNone/>
            </a:pPr>
            <a:endParaRPr lang="en-US" dirty="0"/>
          </a:p>
        </p:txBody>
      </p:sp>
    </p:spTree>
    <p:extLst>
      <p:ext uri="{BB962C8B-B14F-4D97-AF65-F5344CB8AC3E}">
        <p14:creationId xmlns:p14="http://schemas.microsoft.com/office/powerpoint/2010/main" val="236751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155371" y="237746"/>
            <a:ext cx="8828173" cy="6386338"/>
          </a:xfrm>
          <a:prstGeom prst="rect">
            <a:avLst/>
          </a:prstGeom>
        </p:spPr>
      </p:pic>
    </p:spTree>
    <p:extLst>
      <p:ext uri="{BB962C8B-B14F-4D97-AF65-F5344CB8AC3E}">
        <p14:creationId xmlns:p14="http://schemas.microsoft.com/office/powerpoint/2010/main" val="305308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83" y="175939"/>
            <a:ext cx="10515600" cy="1325563"/>
          </a:xfrm>
        </p:spPr>
        <p:txBody>
          <a:bodyPr/>
          <a:lstStyle/>
          <a:p>
            <a:r>
              <a:rPr lang="en-US" dirty="0" smtClean="0"/>
              <a:t>Minnesota’s Planning for Perkins V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8325147"/>
              </p:ext>
            </p:extLst>
          </p:nvPr>
        </p:nvGraphicFramePr>
        <p:xfrm>
          <a:off x="596583" y="1379056"/>
          <a:ext cx="10844048" cy="5213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530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13" y="13309"/>
            <a:ext cx="11656087" cy="1298657"/>
          </a:xfrm>
        </p:spPr>
        <p:txBody>
          <a:bodyPr>
            <a:normAutofit/>
          </a:bodyPr>
          <a:lstStyle/>
          <a:p>
            <a:r>
              <a:rPr lang="en-US" sz="3600" dirty="0" smtClean="0"/>
              <a:t>Planning for transitions to Perkins V:  Strategic Directions   </a:t>
            </a:r>
            <a:endParaRPr lang="en-US" sz="3600" dirty="0"/>
          </a:p>
        </p:txBody>
      </p:sp>
      <p:graphicFrame>
        <p:nvGraphicFramePr>
          <p:cNvPr id="5" name="Diagram 4"/>
          <p:cNvGraphicFramePr/>
          <p:nvPr>
            <p:extLst>
              <p:ext uri="{D42A27DB-BD31-4B8C-83A1-F6EECF244321}">
                <p14:modId xmlns:p14="http://schemas.microsoft.com/office/powerpoint/2010/main" val="3929589759"/>
              </p:ext>
            </p:extLst>
          </p:nvPr>
        </p:nvGraphicFramePr>
        <p:xfrm>
          <a:off x="1392766" y="1110168"/>
          <a:ext cx="10112944" cy="5503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711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7FF0E4-7D69-4385-9065-D9B087382506}"/>
              </a:ext>
            </a:extLst>
          </p:cNvPr>
          <p:cNvSpPr>
            <a:spLocks noGrp="1"/>
          </p:cNvSpPr>
          <p:nvPr>
            <p:ph idx="1"/>
          </p:nvPr>
        </p:nvSpPr>
        <p:spPr>
          <a:xfrm>
            <a:off x="1981200" y="1600201"/>
            <a:ext cx="1879600" cy="494324"/>
          </a:xfrm>
        </p:spPr>
        <p:txBody>
          <a:bodyPr vert="horz" lIns="91440" tIns="45720" rIns="91440" bIns="45720" rtlCol="0" anchor="t">
            <a:normAutofit fontScale="92500" lnSpcReduction="10000"/>
          </a:bodyPr>
          <a:lstStyle/>
          <a:p>
            <a:pPr marL="0" indent="0">
              <a:buNone/>
            </a:pPr>
            <a:r>
              <a:rPr lang="en-US" sz="3200" b="1" dirty="0">
                <a:solidFill>
                  <a:srgbClr val="00B050"/>
                </a:solidFill>
                <a:cs typeface="Calibri"/>
              </a:rPr>
              <a:t>TIMELINE</a:t>
            </a:r>
          </a:p>
        </p:txBody>
      </p:sp>
      <p:sp>
        <p:nvSpPr>
          <p:cNvPr id="3" name="Text Placeholder 2">
            <a:extLst>
              <a:ext uri="{FF2B5EF4-FFF2-40B4-BE49-F238E27FC236}">
                <a16:creationId xmlns:a16="http://schemas.microsoft.com/office/drawing/2014/main" id="{859B037A-AC7B-4029-819F-51DC8520B3C3}"/>
              </a:ext>
            </a:extLst>
          </p:cNvPr>
          <p:cNvSpPr>
            <a:spLocks noGrp="1"/>
          </p:cNvSpPr>
          <p:nvPr>
            <p:ph type="body" sz="quarter" idx="15"/>
          </p:nvPr>
        </p:nvSpPr>
        <p:spPr/>
        <p:txBody>
          <a:bodyPr vert="horz" lIns="91440" tIns="45720" rIns="91440" bIns="45720" rtlCol="0" anchor="t">
            <a:normAutofit/>
          </a:bodyPr>
          <a:lstStyle/>
          <a:p>
            <a:r>
              <a:rPr lang="en-US" dirty="0" smtClean="0">
                <a:solidFill>
                  <a:srgbClr val="00B050"/>
                </a:solidFill>
                <a:cs typeface="Calibri"/>
              </a:rPr>
              <a:t>Perkins V Transition Planning for MINNESOTA</a:t>
            </a:r>
            <a:endParaRPr lang="en-US" dirty="0">
              <a:solidFill>
                <a:srgbClr val="00B050"/>
              </a:solidFill>
            </a:endParaRPr>
          </a:p>
        </p:txBody>
      </p:sp>
      <p:graphicFrame>
        <p:nvGraphicFramePr>
          <p:cNvPr id="4" name="Diagram 4">
            <a:extLst>
              <a:ext uri="{FF2B5EF4-FFF2-40B4-BE49-F238E27FC236}">
                <a16:creationId xmlns:a16="http://schemas.microsoft.com/office/drawing/2014/main" id="{85F1E50D-D5C8-402D-97CC-76E727DA5AF2}"/>
              </a:ext>
            </a:extLst>
          </p:cNvPr>
          <p:cNvGraphicFramePr/>
          <p:nvPr>
            <p:extLst>
              <p:ext uri="{D42A27DB-BD31-4B8C-83A1-F6EECF244321}">
                <p14:modId xmlns:p14="http://schemas.microsoft.com/office/powerpoint/2010/main" val="849975408"/>
              </p:ext>
            </p:extLst>
          </p:nvPr>
        </p:nvGraphicFramePr>
        <p:xfrm>
          <a:off x="1983156" y="27356"/>
          <a:ext cx="8313613" cy="6695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76547" y="5432803"/>
            <a:ext cx="6506818" cy="369332"/>
          </a:xfrm>
          <a:prstGeom prst="rect">
            <a:avLst/>
          </a:prstGeom>
          <a:noFill/>
        </p:spPr>
        <p:txBody>
          <a:bodyPr wrap="square" rtlCol="0">
            <a:spAutoFit/>
          </a:bodyPr>
          <a:lstStyle/>
          <a:p>
            <a:r>
              <a:rPr lang="en-US" dirty="0" smtClean="0"/>
              <a:t>Strategic direction </a:t>
            </a:r>
            <a:r>
              <a:rPr lang="en-US" dirty="0"/>
              <a:t>w</a:t>
            </a:r>
            <a:r>
              <a:rPr lang="en-US" dirty="0" smtClean="0"/>
              <a:t>ork </a:t>
            </a:r>
            <a:r>
              <a:rPr lang="en-US" dirty="0"/>
              <a:t>t</a:t>
            </a:r>
            <a:r>
              <a:rPr lang="en-US" dirty="0" smtClean="0"/>
              <a:t>eams </a:t>
            </a:r>
            <a:r>
              <a:rPr lang="en-US" dirty="0"/>
              <a:t>t</a:t>
            </a:r>
            <a:r>
              <a:rPr lang="en-US" dirty="0" smtClean="0"/>
              <a:t>hroughout to build full 4-year plan   </a:t>
            </a:r>
            <a:endParaRPr lang="en-US" dirty="0"/>
          </a:p>
        </p:txBody>
      </p:sp>
      <p:sp>
        <p:nvSpPr>
          <p:cNvPr id="7" name="Right Arrow 6"/>
          <p:cNvSpPr/>
          <p:nvPr/>
        </p:nvSpPr>
        <p:spPr>
          <a:xfrm>
            <a:off x="5376547" y="5802135"/>
            <a:ext cx="629377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42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7FF0E4-7D69-4385-9065-D9B087382506}"/>
              </a:ext>
            </a:extLst>
          </p:cNvPr>
          <p:cNvSpPr>
            <a:spLocks noGrp="1"/>
          </p:cNvSpPr>
          <p:nvPr>
            <p:ph idx="1"/>
          </p:nvPr>
        </p:nvSpPr>
        <p:spPr>
          <a:xfrm>
            <a:off x="1981200" y="1600201"/>
            <a:ext cx="1879600" cy="494324"/>
          </a:xfrm>
        </p:spPr>
        <p:txBody>
          <a:bodyPr vert="horz" lIns="91440" tIns="45720" rIns="91440" bIns="45720" rtlCol="0" anchor="t">
            <a:normAutofit fontScale="92500" lnSpcReduction="10000"/>
          </a:bodyPr>
          <a:lstStyle/>
          <a:p>
            <a:pPr marL="0" indent="0">
              <a:buNone/>
            </a:pPr>
            <a:r>
              <a:rPr lang="en-US" sz="3200" b="1" dirty="0">
                <a:solidFill>
                  <a:srgbClr val="00B050"/>
                </a:solidFill>
                <a:cs typeface="Calibri"/>
              </a:rPr>
              <a:t>TIMELINE</a:t>
            </a:r>
          </a:p>
        </p:txBody>
      </p:sp>
      <p:sp>
        <p:nvSpPr>
          <p:cNvPr id="3" name="Text Placeholder 2">
            <a:extLst>
              <a:ext uri="{FF2B5EF4-FFF2-40B4-BE49-F238E27FC236}">
                <a16:creationId xmlns:a16="http://schemas.microsoft.com/office/drawing/2014/main" id="{859B037A-AC7B-4029-819F-51DC8520B3C3}"/>
              </a:ext>
            </a:extLst>
          </p:cNvPr>
          <p:cNvSpPr>
            <a:spLocks noGrp="1"/>
          </p:cNvSpPr>
          <p:nvPr>
            <p:ph type="body" sz="quarter" idx="15"/>
          </p:nvPr>
        </p:nvSpPr>
        <p:spPr/>
        <p:txBody>
          <a:bodyPr vert="horz" lIns="91440" tIns="45720" rIns="91440" bIns="45720" rtlCol="0" anchor="t">
            <a:normAutofit/>
          </a:bodyPr>
          <a:lstStyle/>
          <a:p>
            <a:r>
              <a:rPr lang="en-US" dirty="0" smtClean="0">
                <a:solidFill>
                  <a:srgbClr val="00B050"/>
                </a:solidFill>
                <a:cs typeface="Calibri"/>
              </a:rPr>
              <a:t>Perkins V Four-year Plan for MINNESOTA</a:t>
            </a:r>
            <a:endParaRPr lang="en-US" dirty="0">
              <a:solidFill>
                <a:srgbClr val="00B050"/>
              </a:solidFill>
            </a:endParaRPr>
          </a:p>
        </p:txBody>
      </p:sp>
      <p:graphicFrame>
        <p:nvGraphicFramePr>
          <p:cNvPr id="4" name="Diagram 4">
            <a:extLst>
              <a:ext uri="{FF2B5EF4-FFF2-40B4-BE49-F238E27FC236}">
                <a16:creationId xmlns:a16="http://schemas.microsoft.com/office/drawing/2014/main" id="{85F1E50D-D5C8-402D-97CC-76E727DA5AF2}"/>
              </a:ext>
            </a:extLst>
          </p:cNvPr>
          <p:cNvGraphicFramePr/>
          <p:nvPr>
            <p:extLst>
              <p:ext uri="{D42A27DB-BD31-4B8C-83A1-F6EECF244321}">
                <p14:modId xmlns:p14="http://schemas.microsoft.com/office/powerpoint/2010/main" val="1024809118"/>
              </p:ext>
            </p:extLst>
          </p:nvPr>
        </p:nvGraphicFramePr>
        <p:xfrm>
          <a:off x="1983156" y="27356"/>
          <a:ext cx="8313613" cy="6695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966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Consortium</a:t>
            </a:r>
            <a:endParaRPr lang="en-US" dirty="0"/>
          </a:p>
        </p:txBody>
      </p:sp>
      <p:sp>
        <p:nvSpPr>
          <p:cNvPr id="3" name="Content Placeholder 2"/>
          <p:cNvSpPr>
            <a:spLocks noGrp="1"/>
          </p:cNvSpPr>
          <p:nvPr>
            <p:ph idx="1"/>
          </p:nvPr>
        </p:nvSpPr>
        <p:spPr/>
        <p:txBody>
          <a:bodyPr/>
          <a:lstStyle/>
          <a:p>
            <a:r>
              <a:rPr lang="en-US" dirty="0" smtClean="0"/>
              <a:t>What are your individual points of pride? </a:t>
            </a:r>
          </a:p>
          <a:p>
            <a:pPr lvl="1"/>
            <a:r>
              <a:rPr lang="en-US" dirty="0" smtClean="0"/>
              <a:t>E.g.  Performance indicators</a:t>
            </a:r>
          </a:p>
          <a:p>
            <a:pPr lvl="1"/>
            <a:r>
              <a:rPr lang="en-US" dirty="0" smtClean="0"/>
              <a:t>Outstanding partnerships</a:t>
            </a:r>
          </a:p>
          <a:p>
            <a:pPr lvl="1"/>
            <a:r>
              <a:rPr lang="en-US" dirty="0" smtClean="0"/>
              <a:t>Innovative activities</a:t>
            </a:r>
          </a:p>
          <a:p>
            <a:r>
              <a:rPr lang="en-US" dirty="0" smtClean="0"/>
              <a:t>Who are your key stakeholders?</a:t>
            </a:r>
          </a:p>
          <a:p>
            <a:r>
              <a:rPr lang="en-US" dirty="0" smtClean="0"/>
              <a:t>What opportunities exist to provide consultation?  </a:t>
            </a:r>
          </a:p>
          <a:p>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97387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consortium</a:t>
            </a:r>
            <a:endParaRPr lang="en-US" dirty="0"/>
          </a:p>
        </p:txBody>
      </p:sp>
      <p:sp>
        <p:nvSpPr>
          <p:cNvPr id="3" name="Content Placeholder 2"/>
          <p:cNvSpPr>
            <a:spLocks noGrp="1"/>
          </p:cNvSpPr>
          <p:nvPr>
            <p:ph idx="1"/>
          </p:nvPr>
        </p:nvSpPr>
        <p:spPr/>
        <p:txBody>
          <a:bodyPr/>
          <a:lstStyle/>
          <a:p>
            <a:r>
              <a:rPr lang="en-US" dirty="0" smtClean="0"/>
              <a:t>What has worked well in your current Perkins work? </a:t>
            </a:r>
          </a:p>
          <a:p>
            <a:r>
              <a:rPr lang="en-US" dirty="0" smtClean="0"/>
              <a:t>Should/can these move forward to Perkins V? </a:t>
            </a:r>
          </a:p>
          <a:p>
            <a:r>
              <a:rPr lang="en-US" dirty="0" smtClean="0"/>
              <a:t>What needs review and consideration for change? </a:t>
            </a:r>
          </a:p>
          <a:p>
            <a:r>
              <a:rPr lang="en-US" dirty="0" smtClean="0"/>
              <a:t>Where are your POS in their life-cycle? </a:t>
            </a:r>
          </a:p>
          <a:p>
            <a:r>
              <a:rPr lang="en-US" dirty="0" smtClean="0"/>
              <a:t>Are there new partners you need to approach? </a:t>
            </a:r>
          </a:p>
          <a:p>
            <a:endParaRPr lang="en-US" dirty="0"/>
          </a:p>
        </p:txBody>
      </p:sp>
    </p:spTree>
    <p:extLst>
      <p:ext uri="{BB962C8B-B14F-4D97-AF65-F5344CB8AC3E}">
        <p14:creationId xmlns:p14="http://schemas.microsoft.com/office/powerpoint/2010/main" val="178851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225" y="0"/>
            <a:ext cx="10515600" cy="1325563"/>
          </a:xfrm>
        </p:spPr>
        <p:txBody>
          <a:bodyPr/>
          <a:lstStyle/>
          <a:p>
            <a:r>
              <a:rPr lang="en-US" dirty="0" smtClean="0"/>
              <a:t>National  Vision </a:t>
            </a:r>
            <a:r>
              <a:rPr lang="en-US" dirty="0"/>
              <a:t>for CTE</a:t>
            </a:r>
          </a:p>
        </p:txBody>
      </p:sp>
      <p:sp>
        <p:nvSpPr>
          <p:cNvPr id="3" name="Content Placeholder 2"/>
          <p:cNvSpPr>
            <a:spLocks noGrp="1"/>
          </p:cNvSpPr>
          <p:nvPr>
            <p:ph idx="1"/>
          </p:nvPr>
        </p:nvSpPr>
        <p:spPr>
          <a:xfrm>
            <a:off x="1293541" y="1115122"/>
            <a:ext cx="8882334" cy="5116345"/>
          </a:xfrm>
        </p:spPr>
        <p:txBody>
          <a:bodyPr>
            <a:noAutofit/>
          </a:bodyPr>
          <a:lstStyle/>
          <a:p>
            <a:pPr marL="0" indent="0">
              <a:spcBef>
                <a:spcPts val="0"/>
              </a:spcBef>
              <a:buNone/>
            </a:pPr>
            <a:r>
              <a:rPr lang="en-US" sz="2400" b="1" dirty="0">
                <a:solidFill>
                  <a:srgbClr val="002060"/>
                </a:solidFill>
              </a:rPr>
              <a:t>Career Technical Education</a:t>
            </a:r>
            <a:r>
              <a:rPr lang="en-US" sz="2400" dirty="0">
                <a:solidFill>
                  <a:srgbClr val="002060"/>
                </a:solidFill>
              </a:rPr>
              <a:t> </a:t>
            </a:r>
            <a:r>
              <a:rPr lang="en-US" sz="2000" dirty="0"/>
              <a:t>is an educational option that provides learners with the knowledge and skills they need to be prepared for </a:t>
            </a:r>
            <a:r>
              <a:rPr lang="en-US" sz="2000" b="1" dirty="0"/>
              <a:t>college, careers and lifelong learning. </a:t>
            </a:r>
            <a:r>
              <a:rPr lang="en-US" sz="2000" dirty="0"/>
              <a:t>CTE gives purpose to learning by emphasizing </a:t>
            </a:r>
            <a:r>
              <a:rPr lang="en-US" sz="2000" b="1" dirty="0"/>
              <a:t>real-world skills </a:t>
            </a:r>
            <a:r>
              <a:rPr lang="en-US" sz="2000" dirty="0"/>
              <a:t>and practical knowledge within a selected career focus. </a:t>
            </a:r>
          </a:p>
          <a:p>
            <a:pPr marL="0" indent="0">
              <a:spcBef>
                <a:spcPts val="0"/>
              </a:spcBef>
              <a:buNone/>
            </a:pPr>
            <a:endParaRPr lang="en-US" sz="2000" dirty="0"/>
          </a:p>
          <a:p>
            <a:pPr marL="0" indent="0">
              <a:spcBef>
                <a:spcPts val="0"/>
              </a:spcBef>
              <a:buNone/>
            </a:pPr>
            <a:r>
              <a:rPr lang="en-US" sz="2400" b="1" dirty="0">
                <a:solidFill>
                  <a:srgbClr val="002060"/>
                </a:solidFill>
              </a:rPr>
              <a:t>Our vision </a:t>
            </a:r>
            <a:r>
              <a:rPr lang="en-US" sz="2000" dirty="0"/>
              <a:t>is to transform and expand CTE so that each learner – of any background, age and zip code – is prepared for career and college success. </a:t>
            </a:r>
          </a:p>
          <a:p>
            <a:pPr marL="0" indent="0">
              <a:spcBef>
                <a:spcPts val="0"/>
              </a:spcBef>
              <a:buNone/>
            </a:pPr>
            <a:endParaRPr lang="en-US" sz="2000" b="1" dirty="0">
              <a:solidFill>
                <a:srgbClr val="009AA6"/>
              </a:solidFill>
            </a:endParaRPr>
          </a:p>
          <a:p>
            <a:pPr marL="0" indent="0">
              <a:spcBef>
                <a:spcPts val="600"/>
              </a:spcBef>
              <a:buNone/>
            </a:pPr>
            <a:r>
              <a:rPr lang="en-US" sz="2400" b="1" dirty="0">
                <a:solidFill>
                  <a:srgbClr val="002060"/>
                </a:solidFill>
              </a:rPr>
              <a:t>Our strategic priorities:</a:t>
            </a:r>
          </a:p>
          <a:p>
            <a:r>
              <a:rPr lang="en-US" sz="2000" i="1" dirty="0"/>
              <a:t>All CTE programs are held to the highest standards of </a:t>
            </a:r>
            <a:r>
              <a:rPr lang="en-US" sz="2000" i="1" dirty="0" smtClean="0"/>
              <a:t>excellence</a:t>
            </a:r>
            <a:endParaRPr lang="en-US" sz="2000" i="1" dirty="0"/>
          </a:p>
          <a:p>
            <a:r>
              <a:rPr lang="en-US" sz="2000" i="1" dirty="0"/>
              <a:t>All learners are empowered to choose a meaningful education and </a:t>
            </a:r>
            <a:r>
              <a:rPr lang="en-US" sz="2000" i="1" dirty="0" smtClean="0"/>
              <a:t>career</a:t>
            </a:r>
            <a:endParaRPr lang="en-US" sz="2000" i="1" dirty="0"/>
          </a:p>
          <a:p>
            <a:r>
              <a:rPr lang="en-US" sz="2000" i="1" dirty="0"/>
              <a:t>All learning is personalized and </a:t>
            </a:r>
            <a:r>
              <a:rPr lang="en-US" sz="2000" i="1" dirty="0" smtClean="0"/>
              <a:t>flexible</a:t>
            </a:r>
            <a:endParaRPr lang="en-US" sz="2000" i="1" dirty="0"/>
          </a:p>
          <a:p>
            <a:r>
              <a:rPr lang="en-US" sz="2000" i="1" dirty="0"/>
              <a:t>All learning is facilitated by knowledgeable </a:t>
            </a:r>
            <a:r>
              <a:rPr lang="en-US" sz="2000" i="1" dirty="0" smtClean="0"/>
              <a:t>experts </a:t>
            </a:r>
            <a:endParaRPr lang="en-US" sz="2000" i="1" dirty="0"/>
          </a:p>
          <a:p>
            <a:r>
              <a:rPr lang="en-US" sz="2000" i="1" dirty="0"/>
              <a:t>All systems work together to put learner success </a:t>
            </a:r>
            <a:r>
              <a:rPr lang="en-US" sz="2000" i="1" dirty="0" smtClean="0"/>
              <a:t>first</a:t>
            </a:r>
          </a:p>
          <a:p>
            <a:pPr marL="0" indent="0">
              <a:buNone/>
            </a:pPr>
            <a:r>
              <a:rPr lang="en-US" sz="1200" dirty="0" smtClean="0"/>
              <a:t>https://careertech.org/vision</a:t>
            </a:r>
          </a:p>
          <a:p>
            <a:pPr marL="0" indent="0">
              <a:buNone/>
            </a:pPr>
            <a:r>
              <a:rPr lang="en-US" sz="2000" i="1" dirty="0" smtClean="0"/>
              <a:t> </a:t>
            </a:r>
            <a:endParaRPr lang="en-US" sz="2000" i="1" dirty="0"/>
          </a:p>
        </p:txBody>
      </p:sp>
    </p:spTree>
    <p:extLst>
      <p:ext uri="{BB962C8B-B14F-4D97-AF65-F5344CB8AC3E}">
        <p14:creationId xmlns:p14="http://schemas.microsoft.com/office/powerpoint/2010/main" val="216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873"/>
          <a:stretch/>
        </p:blipFill>
        <p:spPr>
          <a:xfrm>
            <a:off x="6261346" y="458384"/>
            <a:ext cx="5520690" cy="6038670"/>
          </a:xfrm>
          <a:prstGeom prst="rect">
            <a:avLst/>
          </a:prstGeom>
        </p:spPr>
      </p:pic>
      <p:sp>
        <p:nvSpPr>
          <p:cNvPr id="4" name="Rectangle 3"/>
          <p:cNvSpPr/>
          <p:nvPr/>
        </p:nvSpPr>
        <p:spPr>
          <a:xfrm>
            <a:off x="6059906" y="458384"/>
            <a:ext cx="1130969" cy="2881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0540538" y="458384"/>
            <a:ext cx="955964" cy="28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0540538" y="467881"/>
            <a:ext cx="1467853" cy="338554"/>
          </a:xfrm>
          <a:prstGeom prst="rect">
            <a:avLst/>
          </a:prstGeom>
          <a:solidFill>
            <a:schemeClr val="bg1"/>
          </a:solidFill>
        </p:spPr>
        <p:txBody>
          <a:bodyPr wrap="square" rtlCol="0">
            <a:spAutoFit/>
          </a:bodyPr>
          <a:lstStyle/>
          <a:p>
            <a:r>
              <a:rPr lang="en-US" sz="1600" dirty="0" smtClean="0"/>
              <a:t>2018-2019</a:t>
            </a:r>
            <a:endParaRPr lang="en-US" sz="1600" dirty="0"/>
          </a:p>
        </p:txBody>
      </p:sp>
      <p:graphicFrame>
        <p:nvGraphicFramePr>
          <p:cNvPr id="8" name="Content Placeholder 2"/>
          <p:cNvGraphicFramePr>
            <a:graphicFrameLocks noGrp="1"/>
          </p:cNvGraphicFramePr>
          <p:nvPr>
            <p:ph idx="1"/>
            <p:extLst>
              <p:ext uri="{D42A27DB-BD31-4B8C-83A1-F6EECF244321}">
                <p14:modId xmlns:p14="http://schemas.microsoft.com/office/powerpoint/2010/main" val="3569423164"/>
              </p:ext>
            </p:extLst>
          </p:nvPr>
        </p:nvGraphicFramePr>
        <p:xfrm>
          <a:off x="277679" y="1562793"/>
          <a:ext cx="5275223" cy="4065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32261" y="257697"/>
            <a:ext cx="8179724" cy="523220"/>
          </a:xfrm>
          <a:prstGeom prst="rect">
            <a:avLst/>
          </a:prstGeom>
          <a:noFill/>
        </p:spPr>
        <p:txBody>
          <a:bodyPr wrap="square" rtlCol="0">
            <a:spAutoFit/>
          </a:bodyPr>
          <a:lstStyle/>
          <a:p>
            <a:r>
              <a:rPr lang="en-US" sz="2800" dirty="0" smtClean="0"/>
              <a:t>Minnesota Leadership Model:  State to Local Consortia</a:t>
            </a:r>
            <a:endParaRPr lang="en-US" sz="2800" dirty="0"/>
          </a:p>
        </p:txBody>
      </p:sp>
    </p:spTree>
    <p:extLst>
      <p:ext uri="{BB962C8B-B14F-4D97-AF65-F5344CB8AC3E}">
        <p14:creationId xmlns:p14="http://schemas.microsoft.com/office/powerpoint/2010/main" val="262486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Minnesota Goals (Perkins IV) </a:t>
            </a:r>
            <a:endParaRPr lang="en-US" dirty="0"/>
          </a:p>
        </p:txBody>
      </p:sp>
      <p:sp>
        <p:nvSpPr>
          <p:cNvPr id="4" name="Rounded Rectangle 3"/>
          <p:cNvSpPr/>
          <p:nvPr/>
        </p:nvSpPr>
        <p:spPr>
          <a:xfrm>
            <a:off x="838200" y="1606366"/>
            <a:ext cx="10117975" cy="3732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13015" y="1925378"/>
            <a:ext cx="10515600" cy="4351338"/>
          </a:xfrm>
        </p:spPr>
        <p:txBody>
          <a:bodyPr/>
          <a:lstStyle/>
          <a:p>
            <a:pPr marL="457200" indent="-457200">
              <a:buFont typeface="+mj-lt"/>
              <a:buAutoNum type="arabicPeriod"/>
            </a:pPr>
            <a:r>
              <a:rPr lang="en-US" dirty="0"/>
              <a:t>Develop rigorous programs of study and career pathways</a:t>
            </a:r>
          </a:p>
          <a:p>
            <a:pPr marL="457200" indent="-457200">
              <a:buFont typeface="+mj-lt"/>
              <a:buAutoNum type="arabicPeriod"/>
            </a:pPr>
            <a:r>
              <a:rPr lang="en-US" dirty="0"/>
              <a:t>Partner with business, industry, and local communities</a:t>
            </a:r>
          </a:p>
          <a:p>
            <a:pPr marL="457200" indent="-457200">
              <a:buFont typeface="+mj-lt"/>
              <a:buAutoNum type="arabicPeriod"/>
            </a:pPr>
            <a:r>
              <a:rPr lang="en-US" dirty="0"/>
              <a:t>Improve services to special populations</a:t>
            </a:r>
          </a:p>
          <a:p>
            <a:pPr marL="457200" indent="-457200">
              <a:buFont typeface="+mj-lt"/>
              <a:buAutoNum type="arabicPeriod"/>
            </a:pPr>
            <a:r>
              <a:rPr lang="en-US" dirty="0"/>
              <a:t>Provide a continuum of service and transition for </a:t>
            </a:r>
            <a:r>
              <a:rPr lang="en-US" dirty="0" smtClean="0"/>
              <a:t>students</a:t>
            </a:r>
            <a:endParaRPr lang="en-US" dirty="0"/>
          </a:p>
          <a:p>
            <a:pPr marL="457200" indent="-457200">
              <a:buFont typeface="+mj-lt"/>
              <a:buAutoNum type="arabicPeriod"/>
            </a:pPr>
            <a:r>
              <a:rPr lang="en-US" dirty="0"/>
              <a:t>Sustain the </a:t>
            </a:r>
            <a:r>
              <a:rPr lang="en-US" dirty="0" smtClean="0"/>
              <a:t>consortia model of </a:t>
            </a:r>
            <a:r>
              <a:rPr lang="en-US" dirty="0"/>
              <a:t>Minnesota school districts and </a:t>
            </a:r>
          </a:p>
          <a:p>
            <a:pPr marL="0" indent="0">
              <a:buNone/>
            </a:pPr>
            <a:r>
              <a:rPr lang="en-US" dirty="0" smtClean="0"/>
              <a:t>	2-year colleges</a:t>
            </a:r>
            <a:endParaRPr lang="en-US" dirty="0"/>
          </a:p>
          <a:p>
            <a:endParaRPr lang="en-US" dirty="0"/>
          </a:p>
        </p:txBody>
      </p:sp>
    </p:spTree>
    <p:extLst>
      <p:ext uri="{BB962C8B-B14F-4D97-AF65-F5344CB8AC3E}">
        <p14:creationId xmlns:p14="http://schemas.microsoft.com/office/powerpoint/2010/main" val="423843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ctr"/>
            <a:r>
              <a:rPr lang="en-US" b="1" dirty="0">
                <a:solidFill>
                  <a:srgbClr val="002060"/>
                </a:solidFill>
              </a:rPr>
              <a:t>Strengthening Career and Technical Education for the 21</a:t>
            </a:r>
            <a:r>
              <a:rPr lang="en-US" b="1" baseline="30000" dirty="0">
                <a:solidFill>
                  <a:srgbClr val="002060"/>
                </a:solidFill>
              </a:rPr>
              <a:t>st</a:t>
            </a:r>
            <a:r>
              <a:rPr lang="en-US" b="1" dirty="0">
                <a:solidFill>
                  <a:srgbClr val="002060"/>
                </a:solidFill>
              </a:rPr>
              <a:t> Century Act (Perkins V)</a:t>
            </a:r>
            <a:endParaRPr lang="en-US" dirty="0"/>
          </a:p>
        </p:txBody>
      </p:sp>
      <p:sp>
        <p:nvSpPr>
          <p:cNvPr id="4" name="Rounded Rectangle 3"/>
          <p:cNvSpPr/>
          <p:nvPr/>
        </p:nvSpPr>
        <p:spPr>
          <a:xfrm>
            <a:off x="1473693" y="2166151"/>
            <a:ext cx="9259410" cy="3595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811045" y="2849731"/>
            <a:ext cx="8637972" cy="4008269"/>
          </a:xfrm>
        </p:spPr>
        <p:txBody>
          <a:bodyPr/>
          <a:lstStyle/>
          <a:p>
            <a:pPr marL="0" indent="0">
              <a:buNone/>
            </a:pPr>
            <a:r>
              <a:rPr lang="en-US" dirty="0" smtClean="0"/>
              <a:t>Purpose: Perkins is dedicated to increasing learner access to high-quality Career Technical Education (CTE) programs of study. With a focus on systems alignment and program improvement, Perkins is critical to ensuring that programs are prepared to meet the ever-changing needs of learners and employers. </a:t>
            </a:r>
            <a:endParaRPr lang="en-US" dirty="0"/>
          </a:p>
        </p:txBody>
      </p:sp>
    </p:spTree>
    <p:extLst>
      <p:ext uri="{BB962C8B-B14F-4D97-AF65-F5344CB8AC3E}">
        <p14:creationId xmlns:p14="http://schemas.microsoft.com/office/powerpoint/2010/main" val="1774559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9178"/>
          <a:stretch/>
        </p:blipFill>
        <p:spPr>
          <a:xfrm>
            <a:off x="1524000" y="496872"/>
            <a:ext cx="9144000" cy="5710742"/>
          </a:xfrm>
        </p:spPr>
      </p:pic>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New ACT </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66159" y="661359"/>
            <a:ext cx="10840528"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STATE PLAN DEVELOPMENT &amp; SUBMISSION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9786296" y="2063241"/>
            <a:ext cx="11417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July 2020</a:t>
            </a:r>
            <a:endParaRPr kumimoji="0" lang="en-US"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8" name="Rectangle 7"/>
          <p:cNvSpPr/>
          <p:nvPr/>
        </p:nvSpPr>
        <p:spPr>
          <a:xfrm>
            <a:off x="7754171" y="2078114"/>
            <a:ext cx="106762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3/2020</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6738687" y="2068065"/>
            <a:ext cx="7874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2/2020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Arrow Connector 10"/>
          <p:cNvCxnSpPr/>
          <p:nvPr/>
        </p:nvCxnSpPr>
        <p:spPr>
          <a:xfrm>
            <a:off x="7055421" y="2384692"/>
            <a:ext cx="12578" cy="232394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p:cNvSpPr/>
          <p:nvPr/>
        </p:nvSpPr>
        <p:spPr>
          <a:xfrm>
            <a:off x="5662365" y="2063241"/>
            <a:ext cx="78418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1/2020</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4712420" y="2063241"/>
            <a:ext cx="88838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11/2019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3569460" y="2063241"/>
            <a:ext cx="92176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9</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/2019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Arrow Connector 14"/>
          <p:cNvCxnSpPr/>
          <p:nvPr/>
        </p:nvCxnSpPr>
        <p:spPr>
          <a:xfrm>
            <a:off x="4047447" y="2413422"/>
            <a:ext cx="14908" cy="237513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Arrow Connector 15"/>
          <p:cNvCxnSpPr/>
          <p:nvPr/>
        </p:nvCxnSpPr>
        <p:spPr>
          <a:xfrm flipH="1">
            <a:off x="5209082" y="2461852"/>
            <a:ext cx="4910" cy="231517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217428" y="1166265"/>
            <a:ext cx="12289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Transition Plan Submitted</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April, 2019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File:Flowchart start symbol.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1" y="2317502"/>
            <a:ext cx="1435693" cy="692049"/>
          </a:xfrm>
          <a:prstGeom prst="rect">
            <a:avLst/>
          </a:prstGeom>
        </p:spPr>
      </p:pic>
      <p:sp>
        <p:nvSpPr>
          <p:cNvPr id="17" name="Right Arrow 16"/>
          <p:cNvSpPr/>
          <p:nvPr/>
        </p:nvSpPr>
        <p:spPr>
          <a:xfrm>
            <a:off x="1154243" y="2623279"/>
            <a:ext cx="484509" cy="119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8624175" y="1320815"/>
            <a:ext cx="1349433" cy="923330"/>
          </a:xfrm>
          <a:prstGeom prst="rect">
            <a:avLst/>
          </a:prstGeom>
        </p:spPr>
        <p:txBody>
          <a:bodyPr wrap="square">
            <a:spAutoFit/>
          </a:bodyPr>
          <a:lstStyle/>
          <a:p>
            <a:pPr lvl="0">
              <a:defRPr/>
            </a:pPr>
            <a:r>
              <a:rPr lang="en-US" dirty="0" smtClean="0">
                <a:solidFill>
                  <a:prstClr val="black"/>
                </a:solidFill>
              </a:rPr>
              <a:t>4-year Plan Submitted </a:t>
            </a:r>
            <a:endParaRPr lang="en-US" dirty="0">
              <a:solidFill>
                <a:prstClr val="black"/>
              </a:solidFill>
            </a:endParaRPr>
          </a:p>
          <a:p>
            <a:pPr lvl="0">
              <a:defRPr/>
            </a:pPr>
            <a:r>
              <a:rPr lang="en-US" dirty="0">
                <a:solidFill>
                  <a:prstClr val="black"/>
                </a:solidFill>
              </a:rPr>
              <a:t>April, </a:t>
            </a:r>
            <a:r>
              <a:rPr lang="en-US" dirty="0" smtClean="0">
                <a:solidFill>
                  <a:prstClr val="black"/>
                </a:solidFill>
              </a:rPr>
              <a:t>2020</a:t>
            </a:r>
            <a:endParaRPr lang="en-US" dirty="0">
              <a:solidFill>
                <a:prstClr val="black"/>
              </a:solidFill>
            </a:endParaRPr>
          </a:p>
        </p:txBody>
      </p:sp>
      <p:cxnSp>
        <p:nvCxnSpPr>
          <p:cNvPr id="18" name="Straight Arrow Connector 17"/>
          <p:cNvCxnSpPr/>
          <p:nvPr/>
        </p:nvCxnSpPr>
        <p:spPr>
          <a:xfrm>
            <a:off x="8079504" y="2373917"/>
            <a:ext cx="61294" cy="268022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Flowchart: Terminator 22"/>
          <p:cNvSpPr/>
          <p:nvPr/>
        </p:nvSpPr>
        <p:spPr>
          <a:xfrm>
            <a:off x="10711596" y="2365533"/>
            <a:ext cx="1333546" cy="50129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0765663" y="2350264"/>
            <a:ext cx="1360131" cy="523220"/>
          </a:xfrm>
          <a:prstGeom prst="rect">
            <a:avLst/>
          </a:prstGeom>
          <a:noFill/>
        </p:spPr>
        <p:txBody>
          <a:bodyPr wrap="square" rtlCol="0">
            <a:spAutoFit/>
          </a:bodyPr>
          <a:lstStyle/>
          <a:p>
            <a:r>
              <a:rPr lang="en-US" sz="1400" dirty="0" smtClean="0"/>
              <a:t>Begin implementation </a:t>
            </a:r>
            <a:endParaRPr lang="en-US" sz="1400" dirty="0"/>
          </a:p>
        </p:txBody>
      </p:sp>
    </p:spTree>
    <p:extLst>
      <p:ext uri="{BB962C8B-B14F-4D97-AF65-F5344CB8AC3E}">
        <p14:creationId xmlns:p14="http://schemas.microsoft.com/office/powerpoint/2010/main" val="955964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545" y="109951"/>
            <a:ext cx="9601200" cy="1485900"/>
          </a:xfrm>
        </p:spPr>
        <p:txBody>
          <a:bodyPr>
            <a:normAutofit/>
          </a:bodyPr>
          <a:lstStyle/>
          <a:p>
            <a:r>
              <a:rPr lang="en-US" sz="4400" dirty="0" smtClean="0">
                <a:solidFill>
                  <a:schemeClr val="tx1"/>
                </a:solidFill>
                <a:latin typeface="+mj-lt"/>
              </a:rPr>
              <a:t>What is the same</a:t>
            </a:r>
            <a:r>
              <a:rPr lang="en-US" sz="4400" dirty="0" smtClean="0">
                <a:latin typeface="+mj-lt"/>
              </a:rPr>
              <a:t>?</a:t>
            </a:r>
            <a:endParaRPr lang="en-US" sz="4400" dirty="0">
              <a:latin typeface="+mj-lt"/>
            </a:endParaRPr>
          </a:p>
        </p:txBody>
      </p:sp>
      <p:sp>
        <p:nvSpPr>
          <p:cNvPr id="3" name="Content Placeholder 2"/>
          <p:cNvSpPr>
            <a:spLocks noGrp="1"/>
          </p:cNvSpPr>
          <p:nvPr>
            <p:ph idx="1"/>
          </p:nvPr>
        </p:nvSpPr>
        <p:spPr>
          <a:xfrm>
            <a:off x="1421026" y="1470453"/>
            <a:ext cx="7099975" cy="5226909"/>
          </a:xfrm>
        </p:spPr>
        <p:txBody>
          <a:bodyPr>
            <a:normAutofit/>
          </a:bodyPr>
          <a:lstStyle/>
          <a:p>
            <a:r>
              <a:rPr lang="en-US" b="1" dirty="0" smtClean="0"/>
              <a:t>Purpose and Intent</a:t>
            </a:r>
          </a:p>
          <a:p>
            <a:pPr lvl="1"/>
            <a:r>
              <a:rPr lang="en-US" dirty="0" smtClean="0"/>
              <a:t>FOCUS ON IMPROVEMENT AND INNOVATION</a:t>
            </a:r>
          </a:p>
          <a:p>
            <a:pPr lvl="1"/>
            <a:r>
              <a:rPr lang="en-US" dirty="0" smtClean="0"/>
              <a:t>SUPPORT OF INSTITUTIONS AND PROGRAMS</a:t>
            </a:r>
            <a:endParaRPr lang="en-US" dirty="0"/>
          </a:p>
          <a:p>
            <a:pPr lvl="1"/>
            <a:r>
              <a:rPr lang="en-US" dirty="0" smtClean="0"/>
              <a:t>New Purpose--Related to increasing employment opportunities for unemployed or underemployed.  </a:t>
            </a:r>
          </a:p>
          <a:p>
            <a:r>
              <a:rPr lang="en-US" b="1" dirty="0" smtClean="0"/>
              <a:t>Current structure and funding streams</a:t>
            </a:r>
          </a:p>
          <a:p>
            <a:pPr lvl="1"/>
            <a:r>
              <a:rPr lang="en-US" dirty="0" smtClean="0"/>
              <a:t>Title 1-Basic State Grant  </a:t>
            </a:r>
          </a:p>
          <a:p>
            <a:r>
              <a:rPr lang="en-US" b="1" dirty="0" smtClean="0"/>
              <a:t>Funding formulas</a:t>
            </a:r>
          </a:p>
          <a:p>
            <a:pPr lvl="1"/>
            <a:r>
              <a:rPr lang="en-US" dirty="0" smtClean="0"/>
              <a:t>Federal to state and state to local recipients</a:t>
            </a:r>
          </a:p>
          <a:p>
            <a:r>
              <a:rPr lang="en-US" b="1" dirty="0" smtClean="0"/>
              <a:t>Who gets funding </a:t>
            </a:r>
            <a:endParaRPr lang="en-US" b="1" dirty="0"/>
          </a:p>
        </p:txBody>
      </p:sp>
      <p:sp>
        <p:nvSpPr>
          <p:cNvPr id="4" name="Footer Placeholder 3"/>
          <p:cNvSpPr>
            <a:spLocks noGrp="1"/>
          </p:cNvSpPr>
          <p:nvPr>
            <p:ph type="ftr" sz="quarter" idx="11"/>
          </p:nvPr>
        </p:nvSpPr>
        <p:spPr/>
        <p:txBody>
          <a:bodyPr/>
          <a:lstStyle/>
          <a:p>
            <a:r>
              <a:rPr lang="en-US" dirty="0" smtClean="0"/>
              <a:t>New ACT </a:t>
            </a:r>
            <a:endParaRPr lang="en-US" dirty="0"/>
          </a:p>
        </p:txBody>
      </p:sp>
      <p:sp>
        <p:nvSpPr>
          <p:cNvPr id="5" name="Slide Number Placeholder 4"/>
          <p:cNvSpPr>
            <a:spLocks noGrp="1"/>
          </p:cNvSpPr>
          <p:nvPr>
            <p:ph type="sldNum" sz="quarter" idx="12"/>
          </p:nvPr>
        </p:nvSpPr>
        <p:spPr/>
        <p:txBody>
          <a:bodyPr/>
          <a:lstStyle/>
          <a:p>
            <a:fld id="{877894A8-FBA5-4D9D-B121-7B03622B0A3D}" type="slidenum">
              <a:rPr lang="en-US" smtClean="0"/>
              <a:t>7</a:t>
            </a:fld>
            <a:endParaRPr lang="en-US" dirty="0"/>
          </a:p>
        </p:txBody>
      </p:sp>
      <p:graphicFrame>
        <p:nvGraphicFramePr>
          <p:cNvPr id="6" name="Diagram 5"/>
          <p:cNvGraphicFramePr/>
          <p:nvPr>
            <p:extLst/>
          </p:nvPr>
        </p:nvGraphicFramePr>
        <p:xfrm>
          <a:off x="6834729" y="1446338"/>
          <a:ext cx="6294942" cy="431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95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changed?  </a:t>
            </a:r>
            <a:endParaRPr lang="en-US" dirty="0"/>
          </a:p>
        </p:txBody>
      </p:sp>
      <p:sp>
        <p:nvSpPr>
          <p:cNvPr id="3" name="Content Placeholder 2"/>
          <p:cNvSpPr>
            <a:spLocks noGrp="1"/>
          </p:cNvSpPr>
          <p:nvPr>
            <p:ph idx="1"/>
          </p:nvPr>
        </p:nvSpPr>
        <p:spPr/>
        <p:txBody>
          <a:bodyPr>
            <a:normAutofit fontScale="92500"/>
          </a:bodyPr>
          <a:lstStyle/>
          <a:p>
            <a:r>
              <a:rPr lang="en-US" b="1" dirty="0" smtClean="0"/>
              <a:t>State Plan</a:t>
            </a:r>
          </a:p>
          <a:p>
            <a:pPr lvl="1"/>
            <a:r>
              <a:rPr lang="en-US" dirty="0" smtClean="0"/>
              <a:t>Expanded consultation</a:t>
            </a:r>
          </a:p>
          <a:p>
            <a:pPr lvl="1"/>
            <a:r>
              <a:rPr lang="en-US" dirty="0" smtClean="0"/>
              <a:t>Governor Sign-off</a:t>
            </a:r>
          </a:p>
          <a:p>
            <a:pPr lvl="1"/>
            <a:r>
              <a:rPr lang="en-US" dirty="0" smtClean="0"/>
              <a:t>Engagement with other agencies </a:t>
            </a:r>
          </a:p>
          <a:p>
            <a:r>
              <a:rPr lang="en-US" b="1" dirty="0" smtClean="0"/>
              <a:t>Local Application</a:t>
            </a:r>
          </a:p>
          <a:p>
            <a:pPr lvl="1"/>
            <a:r>
              <a:rPr lang="en-US" dirty="0" smtClean="0"/>
              <a:t>Results of needs assessment</a:t>
            </a:r>
          </a:p>
          <a:p>
            <a:pPr lvl="1"/>
            <a:r>
              <a:rPr lang="en-US" dirty="0" smtClean="0"/>
              <a:t>Courses and activities to be supported, including state-approved programs of study</a:t>
            </a:r>
          </a:p>
          <a:p>
            <a:pPr lvl="1"/>
            <a:r>
              <a:rPr lang="en-US" dirty="0" smtClean="0"/>
              <a:t>Career exploration/career guidance and counseling</a:t>
            </a:r>
          </a:p>
          <a:p>
            <a:pPr lvl="1"/>
            <a:r>
              <a:rPr lang="en-US" dirty="0" smtClean="0"/>
              <a:t>Activities for special populations</a:t>
            </a:r>
          </a:p>
          <a:p>
            <a:pPr lvl="1"/>
            <a:r>
              <a:rPr lang="en-US" dirty="0" smtClean="0"/>
              <a:t>Work-based learning opportunities</a:t>
            </a:r>
          </a:p>
          <a:p>
            <a:pPr lvl="1"/>
            <a:r>
              <a:rPr lang="en-US" dirty="0" smtClean="0"/>
              <a:t>State-set targets for performance accountability measures     </a:t>
            </a:r>
          </a:p>
          <a:p>
            <a:endParaRPr lang="en-US" dirty="0"/>
          </a:p>
        </p:txBody>
      </p:sp>
      <p:sp>
        <p:nvSpPr>
          <p:cNvPr id="4" name="Bevel 3"/>
          <p:cNvSpPr/>
          <p:nvPr/>
        </p:nvSpPr>
        <p:spPr>
          <a:xfrm>
            <a:off x="7604567" y="556511"/>
            <a:ext cx="3749233" cy="332193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CONSULTATION</a:t>
            </a:r>
          </a:p>
          <a:p>
            <a:pPr marL="285750" indent="-285750">
              <a:buFont typeface="Arial" panose="020B0604020202020204" pitchFamily="34" charset="0"/>
              <a:buChar char="•"/>
            </a:pPr>
            <a:r>
              <a:rPr lang="en-US" dirty="0" smtClean="0"/>
              <a:t>NEEDS ASSESSMENT</a:t>
            </a:r>
          </a:p>
          <a:p>
            <a:pPr marL="285750" indent="-285750">
              <a:buFont typeface="Arial" panose="020B0604020202020204" pitchFamily="34" charset="0"/>
              <a:buChar char="•"/>
            </a:pPr>
            <a:r>
              <a:rPr lang="en-US" dirty="0" smtClean="0"/>
              <a:t>CAREER EXPLORATION</a:t>
            </a:r>
          </a:p>
          <a:p>
            <a:pPr marL="285750" indent="-285750">
              <a:buFont typeface="Arial" panose="020B0604020202020204" pitchFamily="34" charset="0"/>
              <a:buChar char="•"/>
            </a:pPr>
            <a:r>
              <a:rPr lang="en-US" dirty="0" smtClean="0"/>
              <a:t>SPECIAL POPULATIONS</a:t>
            </a:r>
          </a:p>
          <a:p>
            <a:pPr marL="285750" indent="-285750">
              <a:buFont typeface="Arial" panose="020B0604020202020204" pitchFamily="34" charset="0"/>
              <a:buChar char="•"/>
            </a:pPr>
            <a:r>
              <a:rPr lang="en-US" dirty="0" smtClean="0"/>
              <a:t>WORK-BASED LEARNING</a:t>
            </a:r>
          </a:p>
          <a:p>
            <a:pPr marL="285750" indent="-285750">
              <a:buFont typeface="Arial" panose="020B0604020202020204" pitchFamily="34" charset="0"/>
              <a:buChar char="•"/>
            </a:pPr>
            <a:r>
              <a:rPr lang="en-US" dirty="0" smtClean="0"/>
              <a:t>PERFORMANCE ACCOUNTABILITY MEASURES  </a:t>
            </a:r>
            <a:endParaRPr lang="en-US" dirty="0"/>
          </a:p>
        </p:txBody>
      </p:sp>
    </p:spTree>
    <p:extLst>
      <p:ext uri="{BB962C8B-B14F-4D97-AF65-F5344CB8AC3E}">
        <p14:creationId xmlns:p14="http://schemas.microsoft.com/office/powerpoint/2010/main" val="231726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049000" cy="1319186"/>
          </a:xfrm>
        </p:spPr>
        <p:txBody>
          <a:bodyPr/>
          <a:lstStyle/>
          <a:p>
            <a:r>
              <a:rPr lang="en-US" dirty="0" smtClean="0"/>
              <a:t>What’s changed? Required Needs Assessment</a:t>
            </a:r>
            <a:endParaRPr lang="en-US" dirty="0"/>
          </a:p>
        </p:txBody>
      </p:sp>
      <p:sp>
        <p:nvSpPr>
          <p:cNvPr id="5" name="Content Placeholder 4"/>
          <p:cNvSpPr>
            <a:spLocks noGrp="1"/>
          </p:cNvSpPr>
          <p:nvPr>
            <p:ph idx="1"/>
          </p:nvPr>
        </p:nvSpPr>
        <p:spPr>
          <a:xfrm>
            <a:off x="838201" y="1825625"/>
            <a:ext cx="6095162" cy="4351338"/>
          </a:xfrm>
        </p:spPr>
        <p:txBody>
          <a:bodyPr/>
          <a:lstStyle/>
          <a:p>
            <a:pPr marL="0" indent="0">
              <a:buNone/>
            </a:pPr>
            <a:r>
              <a:rPr lang="en-US" dirty="0" smtClean="0"/>
              <a:t>Formal needs assessment required</a:t>
            </a:r>
          </a:p>
          <a:p>
            <a:pPr lvl="1"/>
            <a:r>
              <a:rPr lang="en-US" dirty="0" smtClean="0"/>
              <a:t>with consultation</a:t>
            </a:r>
          </a:p>
          <a:p>
            <a:pPr marL="682625" lvl="1" indent="-225425"/>
            <a:r>
              <a:rPr lang="en-US" dirty="0" smtClean="0"/>
              <a:t>an evaluation of program alignments to state, regional, Tribal, or local need</a:t>
            </a:r>
          </a:p>
          <a:p>
            <a:pPr lvl="1"/>
            <a:r>
              <a:rPr lang="en-US" dirty="0"/>
              <a:t>r</a:t>
            </a:r>
            <a:r>
              <a:rPr lang="en-US" dirty="0" smtClean="0"/>
              <a:t>esponsive to high-skill, high-wage,         in-demand industry sectors or occupations  </a:t>
            </a:r>
          </a:p>
        </p:txBody>
      </p:sp>
      <p:graphicFrame>
        <p:nvGraphicFramePr>
          <p:cNvPr id="6" name="Diagram 5"/>
          <p:cNvGraphicFramePr/>
          <p:nvPr>
            <p:extLst>
              <p:ext uri="{D42A27DB-BD31-4B8C-83A1-F6EECF244321}">
                <p14:modId xmlns:p14="http://schemas.microsoft.com/office/powerpoint/2010/main" val="3927995243"/>
              </p:ext>
            </p:extLst>
          </p:nvPr>
        </p:nvGraphicFramePr>
        <p:xfrm>
          <a:off x="5500885" y="1467354"/>
          <a:ext cx="7574987" cy="4492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075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2770</Words>
  <Application>Microsoft Office PowerPoint</Application>
  <PresentationFormat>Widescreen</PresentationFormat>
  <Paragraphs>294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Adobe Gothic Std B</vt:lpstr>
      <vt:lpstr>Arial</vt:lpstr>
      <vt:lpstr>Calibri</vt:lpstr>
      <vt:lpstr>Calibri Light</vt:lpstr>
      <vt:lpstr>Courier New</vt:lpstr>
      <vt:lpstr>Office Theme</vt:lpstr>
      <vt:lpstr>PowerPoint Presentation</vt:lpstr>
      <vt:lpstr>National  Vision for CTE</vt:lpstr>
      <vt:lpstr>PowerPoint Presentation</vt:lpstr>
      <vt:lpstr>Current Minnesota Goals (Perkins IV) </vt:lpstr>
      <vt:lpstr>Strengthening Career and Technical Education for the 21st Century Act (Perkins V)</vt:lpstr>
      <vt:lpstr>PowerPoint Presentation</vt:lpstr>
      <vt:lpstr>What is the same?</vt:lpstr>
      <vt:lpstr>What’s changed?  </vt:lpstr>
      <vt:lpstr>What’s changed? Required Needs Assessment</vt:lpstr>
      <vt:lpstr>What’s changed?  Consultation</vt:lpstr>
      <vt:lpstr>What’s changed? Special Populations</vt:lpstr>
      <vt:lpstr>PowerPoint Presentation</vt:lpstr>
      <vt:lpstr>Minnesota’s Planning for Perkins V  </vt:lpstr>
      <vt:lpstr>Planning for transitions to Perkins V:  Strategic Directions   </vt:lpstr>
      <vt:lpstr>PowerPoint Presentation</vt:lpstr>
      <vt:lpstr>PowerPoint Presentation</vt:lpstr>
      <vt:lpstr>Local Consortium</vt:lpstr>
      <vt:lpstr>Local consortium</vt:lpstr>
    </vt:vector>
  </TitlesOfParts>
  <Company>MnSCU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Jeralyn Jargo</dc:creator>
  <cp:lastModifiedBy>Yingfah Thao</cp:lastModifiedBy>
  <cp:revision>47</cp:revision>
  <cp:lastPrinted>2018-12-08T22:00:42Z</cp:lastPrinted>
  <dcterms:created xsi:type="dcterms:W3CDTF">2018-12-08T19:34:41Z</dcterms:created>
  <dcterms:modified xsi:type="dcterms:W3CDTF">2019-01-09T22:29:17Z</dcterms:modified>
</cp:coreProperties>
</file>